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6" r:id="rId19"/>
    <p:sldId id="274" r:id="rId20"/>
    <p:sldId id="277" r:id="rId21"/>
    <p:sldId id="275"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820B"/>
    <a:srgbClr val="FFD30A"/>
    <a:srgbClr val="8A7364"/>
    <a:srgbClr val="D5001D"/>
    <a:srgbClr val="67D60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614" autoAdjust="0"/>
  </p:normalViewPr>
  <p:slideViewPr>
    <p:cSldViewPr snapToGrid="0" snapToObjects="1">
      <p:cViewPr varScale="1">
        <p:scale>
          <a:sx n="214" d="100"/>
          <a:sy n="214" d="100"/>
        </p:scale>
        <p:origin x="-872" y="-104"/>
      </p:cViewPr>
      <p:guideLst>
        <p:guide orient="horz" pos="512"/>
        <p:guide pos="642"/>
      </p:guideLst>
    </p:cSldViewPr>
  </p:slideViewPr>
  <p:notesTextViewPr>
    <p:cViewPr>
      <p:scale>
        <a:sx n="100" d="100"/>
        <a:sy n="100" d="100"/>
      </p:scale>
      <p:origin x="0" y="0"/>
    </p:cViewPr>
  </p:notesTextViewPr>
  <p:notesViewPr>
    <p:cSldViewPr snapToGrid="0" snapToObjects="1">
      <p:cViewPr>
        <p:scale>
          <a:sx n="150" d="100"/>
          <a:sy n="150" d="100"/>
        </p:scale>
        <p:origin x="-1296" y="2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4182E1-206A-B046-ABF0-3006B4C1E658}" type="datetimeFigureOut">
              <a:rPr lang="en-US" smtClean="0"/>
              <a:pPr/>
              <a:t>1/2/19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F2441F-2358-174A-8B97-4DA92572A823}" type="slidenum">
              <a:rPr lang="en-US" smtClean="0"/>
              <a:pPr/>
              <a:t>‹#›</a:t>
            </a:fld>
            <a:endParaRPr lang="en-US"/>
          </a:p>
        </p:txBody>
      </p:sp>
    </p:spTree>
    <p:extLst>
      <p:ext uri="{BB962C8B-B14F-4D97-AF65-F5344CB8AC3E}">
        <p14:creationId xmlns:p14="http://schemas.microsoft.com/office/powerpoint/2010/main" val="34586251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2441F-2358-174A-8B97-4DA92572A82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Tx/>
              <a:buChar char="•"/>
            </a:pPr>
            <a:r>
              <a:rPr lang="en-AU" dirty="0" smtClean="0">
                <a:cs typeface="ＭＳ Ｐゴシック" charset="0"/>
              </a:rPr>
              <a:t>The skin of babies and young children is particularly vulnerable</a:t>
            </a:r>
          </a:p>
          <a:p>
            <a:pPr marL="457200" indent="-457200">
              <a:buFontTx/>
              <a:buChar char="•"/>
            </a:pPr>
            <a:r>
              <a:rPr lang="en-AU" dirty="0" smtClean="0">
                <a:cs typeface="ＭＳ Ｐゴシック" charset="0"/>
              </a:rPr>
              <a:t>Excessive exposure in the first 20 years of life more than doubles the risk of developing melanoma.</a:t>
            </a:r>
          </a:p>
          <a:p>
            <a:pPr marL="457200" indent="-457200">
              <a:buFontTx/>
              <a:buChar char="•"/>
            </a:pPr>
            <a:r>
              <a:rPr lang="en-AU" dirty="0" smtClean="0">
                <a:cs typeface="ＭＳ Ｐゴシック" charset="0"/>
              </a:rPr>
              <a:t>Repeated exposure adds up over time, resulting in skin damage.</a:t>
            </a:r>
          </a:p>
          <a:p>
            <a:pPr marL="457200" indent="-457200">
              <a:buFontTx/>
              <a:buChar char="•"/>
            </a:pPr>
            <a:r>
              <a:rPr lang="en-AU" dirty="0" smtClean="0">
                <a:cs typeface="ＭＳ Ｐゴシック" charset="0"/>
              </a:rPr>
              <a:t>Research suggests that while skin cells are often damaged in childhood, sun exposure in adulthood can trigger these damaged cells to turn cancerous.</a:t>
            </a:r>
          </a:p>
          <a:p>
            <a:endParaRPr lang="en-US" sz="1200" dirty="0"/>
          </a:p>
        </p:txBody>
      </p:sp>
      <p:sp>
        <p:nvSpPr>
          <p:cNvPr id="4" name="Slide Number Placeholder 3"/>
          <p:cNvSpPr>
            <a:spLocks noGrp="1"/>
          </p:cNvSpPr>
          <p:nvPr>
            <p:ph type="sldNum" sz="quarter" idx="10"/>
          </p:nvPr>
        </p:nvSpPr>
        <p:spPr/>
        <p:txBody>
          <a:bodyPr/>
          <a:lstStyle/>
          <a:p>
            <a:fld id="{B1F2441F-2358-174A-8B97-4DA92572A823}" type="slidenum">
              <a:rPr lang="en-US" smtClean="0"/>
              <a:pPr/>
              <a:t>10</a:t>
            </a:fld>
            <a:endParaRPr lang="en-US"/>
          </a:p>
        </p:txBody>
      </p:sp>
    </p:spTree>
    <p:extLst>
      <p:ext uri="{BB962C8B-B14F-4D97-AF65-F5344CB8AC3E}">
        <p14:creationId xmlns:p14="http://schemas.microsoft.com/office/powerpoint/2010/main" val="1057661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B1F2441F-2358-174A-8B97-4DA92572A823}" type="slidenum">
              <a:rPr lang="en-US" smtClean="0"/>
              <a:pPr/>
              <a:t>11</a:t>
            </a:fld>
            <a:endParaRPr lang="en-US"/>
          </a:p>
        </p:txBody>
      </p:sp>
    </p:spTree>
    <p:extLst>
      <p:ext uri="{BB962C8B-B14F-4D97-AF65-F5344CB8AC3E}">
        <p14:creationId xmlns:p14="http://schemas.microsoft.com/office/powerpoint/2010/main" val="1057661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cs typeface="ＭＳ Ｐゴシック" charset="0"/>
              </a:rPr>
              <a:t>Sun exposure</a:t>
            </a:r>
          </a:p>
          <a:p>
            <a:r>
              <a:rPr lang="en-AU" dirty="0" smtClean="0">
                <a:cs typeface="ＭＳ Ｐゴシック" charset="0"/>
              </a:rPr>
              <a:t>In some parts of Australia you need to use sun protection strategies every day. There is a </a:t>
            </a:r>
            <a:r>
              <a:rPr lang="en-AU" dirty="0" err="1" smtClean="0">
                <a:cs typeface="ＭＳ Ｐゴシック" charset="0"/>
              </a:rPr>
              <a:t>SunSmart</a:t>
            </a:r>
            <a:r>
              <a:rPr lang="en-AU" dirty="0" smtClean="0">
                <a:cs typeface="ＭＳ Ｐゴシック" charset="0"/>
              </a:rPr>
              <a:t> app that links to your location and tells you each day the times when sun protection is needed.</a:t>
            </a:r>
          </a:p>
          <a:p>
            <a:endParaRPr lang="en-AU" dirty="0" smtClean="0">
              <a:cs typeface="ＭＳ Ｐゴシック" charset="0"/>
            </a:endParaRPr>
          </a:p>
          <a:p>
            <a:r>
              <a:rPr lang="en-AU" b="1" dirty="0" smtClean="0">
                <a:cs typeface="ＭＳ Ｐゴシック" charset="0"/>
              </a:rPr>
              <a:t>Place of residence</a:t>
            </a:r>
          </a:p>
          <a:p>
            <a:r>
              <a:rPr lang="en-AU" dirty="0" smtClean="0">
                <a:cs typeface="ＭＳ Ｐゴシック" charset="0"/>
              </a:rPr>
              <a:t>Distance from the equator influences when sun protection is necessary. Sun protection may be needed:</a:t>
            </a:r>
          </a:p>
          <a:p>
            <a:pPr marL="355600" indent="-355600">
              <a:buFont typeface="Arial"/>
              <a:buChar char="•"/>
            </a:pPr>
            <a:r>
              <a:rPr lang="en-AU" b="1" dirty="0" smtClean="0">
                <a:cs typeface="ＭＳ Ｐゴシック" charset="0"/>
              </a:rPr>
              <a:t>All year </a:t>
            </a:r>
            <a:r>
              <a:rPr lang="en-AU" dirty="0" smtClean="0">
                <a:cs typeface="ＭＳ Ｐゴシック" charset="0"/>
              </a:rPr>
              <a:t>for latitude 30</a:t>
            </a:r>
            <a:r>
              <a:rPr lang="en-AU" baseline="30000" dirty="0" smtClean="0">
                <a:cs typeface="ＭＳ Ｐゴシック" charset="0"/>
              </a:rPr>
              <a:t>o</a:t>
            </a:r>
            <a:r>
              <a:rPr lang="en-AU" dirty="0" smtClean="0">
                <a:cs typeface="ＭＳ Ｐゴシック" charset="0"/>
              </a:rPr>
              <a:t>N to 30</a:t>
            </a:r>
            <a:r>
              <a:rPr lang="en-AU" baseline="30000" dirty="0" smtClean="0">
                <a:cs typeface="ＭＳ Ｐゴシック" charset="0"/>
              </a:rPr>
              <a:t>o</a:t>
            </a:r>
            <a:r>
              <a:rPr lang="en-AU" dirty="0" smtClean="0">
                <a:cs typeface="ＭＳ Ｐゴシック" charset="0"/>
              </a:rPr>
              <a:t>S—all of Queensland and the Northern Territory, Western Australia north of Kalgoorlie, New South Wales north of Coffs Harbour, South Australia north of Lake Torrens</a:t>
            </a:r>
          </a:p>
          <a:p>
            <a:pPr marL="355600" indent="-355600">
              <a:buFont typeface="Arial"/>
              <a:buChar char="•"/>
            </a:pPr>
            <a:r>
              <a:rPr lang="en-AU" b="1" dirty="0" smtClean="0">
                <a:cs typeface="ＭＳ Ｐゴシック" charset="0"/>
              </a:rPr>
              <a:t>August to May </a:t>
            </a:r>
            <a:r>
              <a:rPr lang="en-AU" dirty="0" smtClean="0">
                <a:cs typeface="ＭＳ Ｐゴシック" charset="0"/>
              </a:rPr>
              <a:t>for latitude 30</a:t>
            </a:r>
            <a:r>
              <a:rPr lang="en-AU" baseline="30000" dirty="0" smtClean="0">
                <a:cs typeface="ＭＳ Ｐゴシック" charset="0"/>
              </a:rPr>
              <a:t>o</a:t>
            </a:r>
            <a:r>
              <a:rPr lang="en-AU" dirty="0" smtClean="0">
                <a:cs typeface="ＭＳ Ｐゴシック" charset="0"/>
              </a:rPr>
              <a:t>S to 40</a:t>
            </a:r>
            <a:r>
              <a:rPr lang="en-AU" baseline="30000" dirty="0" smtClean="0">
                <a:cs typeface="ＭＳ Ｐゴシック" charset="0"/>
              </a:rPr>
              <a:t>o</a:t>
            </a:r>
            <a:r>
              <a:rPr lang="en-AU" dirty="0" smtClean="0">
                <a:cs typeface="ＭＳ Ｐゴシック" charset="0"/>
              </a:rPr>
              <a:t>S—Western Australia south of Kalgoorlie, New South Wales south of Coffs Harbour, South Australia south of Lake Torrens, all of Australian Capital Territory and Victoria</a:t>
            </a:r>
          </a:p>
          <a:p>
            <a:pPr marL="355600" indent="-355600">
              <a:buFont typeface="Arial"/>
              <a:buChar char="•"/>
            </a:pPr>
            <a:r>
              <a:rPr lang="en-AU" b="1" dirty="0" smtClean="0">
                <a:cs typeface="ＭＳ Ｐゴシック" charset="0"/>
              </a:rPr>
              <a:t>September to April </a:t>
            </a:r>
            <a:r>
              <a:rPr lang="en-AU" dirty="0" smtClean="0">
                <a:cs typeface="ＭＳ Ｐゴシック" charset="0"/>
              </a:rPr>
              <a:t>for latitude 40</a:t>
            </a:r>
            <a:r>
              <a:rPr lang="en-AU" baseline="30000" dirty="0" smtClean="0">
                <a:cs typeface="ＭＳ Ｐゴシック" charset="0"/>
              </a:rPr>
              <a:t>o</a:t>
            </a:r>
            <a:r>
              <a:rPr lang="en-AU" dirty="0" smtClean="0">
                <a:cs typeface="ＭＳ Ｐゴシック" charset="0"/>
              </a:rPr>
              <a:t>S to 50</a:t>
            </a:r>
            <a:r>
              <a:rPr lang="en-AU" baseline="30000" dirty="0" smtClean="0">
                <a:cs typeface="ＭＳ Ｐゴシック" charset="0"/>
              </a:rPr>
              <a:t>o</a:t>
            </a:r>
            <a:r>
              <a:rPr lang="en-AU" dirty="0" smtClean="0">
                <a:cs typeface="ＭＳ Ｐゴシック" charset="0"/>
              </a:rPr>
              <a:t>S—all of Tasmania </a:t>
            </a:r>
          </a:p>
          <a:p>
            <a:r>
              <a:rPr lang="en-US" dirty="0" smtClean="0">
                <a:cs typeface="ＭＳ Ｐゴシック" charset="0"/>
              </a:rPr>
              <a:t>There is increased UVR at high altitude e.g. ski slopes.</a:t>
            </a:r>
          </a:p>
          <a:p>
            <a:endParaRPr lang="en-AU" dirty="0" smtClean="0">
              <a:cs typeface="ＭＳ Ｐゴシック" charset="0"/>
            </a:endParaRPr>
          </a:p>
          <a:p>
            <a:r>
              <a:rPr lang="en-AU" b="1" dirty="0" smtClean="0">
                <a:cs typeface="ＭＳ Ｐゴシック" charset="0"/>
              </a:rPr>
              <a:t>Solariums </a:t>
            </a:r>
            <a:r>
              <a:rPr lang="en-AU" dirty="0" smtClean="0"/>
              <a:t>(rooms with sunlamps or sun beds, used to acquire an artificial suntan)</a:t>
            </a:r>
            <a:endParaRPr lang="en-AU" b="1" dirty="0" smtClean="0">
              <a:cs typeface="ＭＳ Ｐゴシック" charset="0"/>
            </a:endParaRPr>
          </a:p>
          <a:p>
            <a:pPr fontAlgn="base"/>
            <a:r>
              <a:rPr lang="en-AU" dirty="0" smtClean="0"/>
              <a:t>As noted in the Cancer Council’s website (2018), solariums emit UVA and UVB radiation, both known causes of cancer (a solarium). The Cancer Council does not recommend solarium use for cosmetic tanning under any circumstances. As of January 2016, commercial solariums were banned in all states in Australia. ACT has also banned commercial solariums. There are no commercial solariums operating in the Northern Territory.</a:t>
            </a:r>
          </a:p>
          <a:p>
            <a:endParaRPr lang="en-AU" dirty="0" smtClean="0">
              <a:cs typeface="ＭＳ Ｐゴシック" charset="0"/>
            </a:endParaRPr>
          </a:p>
          <a:p>
            <a:pPr eaLnBrk="1" hangingPunct="1"/>
            <a:endParaRPr lang="en-US" dirty="0" smtClean="0">
              <a:cs typeface="ＭＳ Ｐゴシック" charset="0"/>
            </a:endParaRPr>
          </a:p>
          <a:p>
            <a:endParaRPr lang="en-US" sz="1200" dirty="0"/>
          </a:p>
        </p:txBody>
      </p:sp>
      <p:sp>
        <p:nvSpPr>
          <p:cNvPr id="4" name="Slide Number Placeholder 3"/>
          <p:cNvSpPr>
            <a:spLocks noGrp="1"/>
          </p:cNvSpPr>
          <p:nvPr>
            <p:ph type="sldNum" sz="quarter" idx="10"/>
          </p:nvPr>
        </p:nvSpPr>
        <p:spPr/>
        <p:txBody>
          <a:bodyPr/>
          <a:lstStyle/>
          <a:p>
            <a:fld id="{B1F2441F-2358-174A-8B97-4DA92572A823}" type="slidenum">
              <a:rPr lang="en-US" smtClean="0"/>
              <a:pPr/>
              <a:t>12</a:t>
            </a:fld>
            <a:endParaRPr lang="en-US"/>
          </a:p>
        </p:txBody>
      </p:sp>
    </p:spTree>
    <p:extLst>
      <p:ext uri="{BB962C8B-B14F-4D97-AF65-F5344CB8AC3E}">
        <p14:creationId xmlns:p14="http://schemas.microsoft.com/office/powerpoint/2010/main" val="1057661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100" b="1" dirty="0" smtClean="0">
                <a:cs typeface="ＭＳ Ｐゴシック" charset="0"/>
              </a:rPr>
              <a:t>Here's what everyone should know about the risks of using a sun bed</a:t>
            </a:r>
          </a:p>
          <a:p>
            <a:r>
              <a:rPr lang="en-AU" sz="1100" dirty="0" smtClean="0"/>
              <a:t>The Cancer Council does not recommend solarium use for cosmetic tanning under any circumstances (a solarium is a room equipped with sunlamps or sun beds, which can be used to acquire an artificial suntan).</a:t>
            </a:r>
          </a:p>
          <a:p>
            <a:endParaRPr lang="en-US" sz="1100" dirty="0" smtClean="0">
              <a:cs typeface="ＭＳ Ｐゴシック" charset="0"/>
            </a:endParaRPr>
          </a:p>
          <a:p>
            <a:r>
              <a:rPr lang="en-US" sz="1100" dirty="0" smtClean="0">
                <a:cs typeface="ＭＳ Ｐゴシック" charset="0"/>
              </a:rPr>
              <a:t>Overexposure to ultraviolet (UV) radiation is thought to be the primary risk factor for most skin cancers.</a:t>
            </a:r>
            <a:r>
              <a:rPr lang="en-AU" sz="1100" dirty="0" smtClean="0"/>
              <a:t> As noted in the Cancer Council’s website (2018), solariums emit UVA and UVB radiation, both known to contribute to skin cancer.</a:t>
            </a:r>
            <a:r>
              <a:rPr lang="en-US" sz="1100" dirty="0" smtClean="0">
                <a:cs typeface="ＭＳ Ｐゴシック" charset="0"/>
              </a:rPr>
              <a:t> Indoor tanning beds deliver UV rays just as the sun does. In fact, high-pressure tanning bulbs can deliver as much as 15 times the UV radiation we receive from the sun. </a:t>
            </a:r>
          </a:p>
          <a:p>
            <a:pPr eaLnBrk="1" hangingPunct="1"/>
            <a:endParaRPr lang="en-US" sz="1100" dirty="0" smtClean="0">
              <a:cs typeface="ＭＳ Ｐゴシック" charset="0"/>
            </a:endParaRPr>
          </a:p>
          <a:p>
            <a:pPr eaLnBrk="1" hangingPunct="1"/>
            <a:r>
              <a:rPr lang="en-US" sz="1100" dirty="0" smtClean="0">
                <a:cs typeface="ＭＳ Ｐゴシック" charset="0"/>
              </a:rPr>
              <a:t>Using a tanning bed before age 35 increases your risk of developing melanoma by 75%. </a:t>
            </a:r>
          </a:p>
          <a:p>
            <a:pPr eaLnBrk="1" hangingPunct="1"/>
            <a:r>
              <a:rPr lang="en-US" sz="1100" dirty="0" smtClean="0">
                <a:cs typeface="ＭＳ Ｐゴシック" charset="0"/>
              </a:rPr>
              <a:t>A 15-to-30-minute session in a tanning bed can equal an entire day at the beach. </a:t>
            </a:r>
          </a:p>
          <a:p>
            <a:pPr eaLnBrk="1" hangingPunct="1"/>
            <a:endParaRPr lang="en-US" sz="1100" b="1" dirty="0" smtClean="0">
              <a:cs typeface="ＭＳ Ｐゴシック" charset="0"/>
            </a:endParaRPr>
          </a:p>
          <a:p>
            <a:pPr eaLnBrk="1" hangingPunct="1"/>
            <a:r>
              <a:rPr lang="en-US" sz="1100" b="1" dirty="0" smtClean="0">
                <a:cs typeface="ＭＳ Ｐゴシック" charset="0"/>
              </a:rPr>
              <a:t>Avoid Tanning Beds and Sunlamps</a:t>
            </a:r>
            <a:r>
              <a:rPr lang="en-US" sz="1100" dirty="0" smtClean="0">
                <a:cs typeface="ＭＳ Ｐゴシック" charset="0"/>
              </a:rPr>
              <a:t/>
            </a:r>
            <a:br>
              <a:rPr lang="en-US" sz="1100" dirty="0" smtClean="0">
                <a:cs typeface="ＭＳ Ｐゴシック" charset="0"/>
              </a:rPr>
            </a:br>
            <a:endParaRPr lang="en-AU" sz="1100" dirty="0" smtClean="0"/>
          </a:p>
          <a:p>
            <a:pPr fontAlgn="base"/>
            <a:r>
              <a:rPr lang="en-AU" sz="1100" dirty="0" smtClean="0"/>
              <a:t>As of January 2016, commercial solariums were banned in all states in Australia. ACT has also banned commercial solariums. There are no commercial solariums operating in the Northern Territory.</a:t>
            </a:r>
          </a:p>
          <a:p>
            <a:endParaRPr lang="en-US" dirty="0" smtClean="0"/>
          </a:p>
          <a:p>
            <a:pPr eaLnBrk="1" hangingPunct="1"/>
            <a:r>
              <a:rPr lang="en-US" dirty="0" smtClean="0">
                <a:cs typeface="ＭＳ Ｐゴシック" charset="0"/>
              </a:rPr>
              <a:t/>
            </a:r>
            <a:br>
              <a:rPr lang="en-US" dirty="0" smtClean="0">
                <a:cs typeface="ＭＳ Ｐゴシック" charset="0"/>
              </a:rPr>
            </a:br>
            <a:endParaRPr lang="en-US" dirty="0" smtClean="0">
              <a:cs typeface="ＭＳ Ｐゴシック" charset="0"/>
            </a:endParaRPr>
          </a:p>
          <a:p>
            <a:pPr eaLnBrk="1" hangingPunct="1"/>
            <a:endParaRPr lang="en-US" dirty="0" smtClean="0">
              <a:cs typeface="ＭＳ Ｐゴシック" charset="0"/>
            </a:endParaRPr>
          </a:p>
          <a:p>
            <a:endParaRPr lang="en-US" sz="1200" dirty="0"/>
          </a:p>
        </p:txBody>
      </p:sp>
      <p:sp>
        <p:nvSpPr>
          <p:cNvPr id="4" name="Slide Number Placeholder 3"/>
          <p:cNvSpPr>
            <a:spLocks noGrp="1"/>
          </p:cNvSpPr>
          <p:nvPr>
            <p:ph type="sldNum" sz="quarter" idx="10"/>
          </p:nvPr>
        </p:nvSpPr>
        <p:spPr/>
        <p:txBody>
          <a:bodyPr/>
          <a:lstStyle/>
          <a:p>
            <a:fld id="{B1F2441F-2358-174A-8B97-4DA92572A823}" type="slidenum">
              <a:rPr lang="en-US" smtClean="0"/>
              <a:pPr/>
              <a:t>13</a:t>
            </a:fld>
            <a:endParaRPr lang="en-US"/>
          </a:p>
        </p:txBody>
      </p:sp>
    </p:spTree>
    <p:extLst>
      <p:ext uri="{BB962C8B-B14F-4D97-AF65-F5344CB8AC3E}">
        <p14:creationId xmlns:p14="http://schemas.microsoft.com/office/powerpoint/2010/main" val="1057661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From left to right:</a:t>
            </a:r>
          </a:p>
          <a:p>
            <a:pPr marL="271463" indent="-271463">
              <a:buFont typeface="Arial"/>
              <a:buChar char="•"/>
            </a:pPr>
            <a:r>
              <a:rPr lang="en-US" sz="1200" dirty="0" smtClean="0"/>
              <a:t>Vulnerable parts of body exposed: back, shoulders, neck, ears, face, scalp, arms, eyes. Even if there is SPF30 on some parts of the body, eyes and scalp are not protected.</a:t>
            </a:r>
          </a:p>
          <a:p>
            <a:pPr marL="271463" indent="-271463">
              <a:buFont typeface="Arial"/>
              <a:buChar char="•"/>
            </a:pPr>
            <a:r>
              <a:rPr lang="en-US" dirty="0" smtClean="0"/>
              <a:t>No hat to protect face, scalp, ears and neck; no sunglasses to protect eyes; arms exposed.</a:t>
            </a:r>
          </a:p>
          <a:p>
            <a:pPr marL="271463" indent="-271463">
              <a:buFont typeface="Arial"/>
              <a:buChar char="•"/>
            </a:pPr>
            <a:r>
              <a:rPr lang="en-US" sz="1200" dirty="0" smtClean="0"/>
              <a:t>Tanning on a sun bed is more dangerous than in the sun. The Cancer Council of Australia </a:t>
            </a:r>
            <a:r>
              <a:rPr lang="en-AU" dirty="0" smtClean="0"/>
              <a:t>does not recommend solarium use for cosmetic tanning under any circumstances.</a:t>
            </a:r>
          </a:p>
          <a:p>
            <a:pPr marL="271463" indent="-271463">
              <a:buFont typeface="Arial"/>
              <a:buChar char="•"/>
            </a:pPr>
            <a:r>
              <a:rPr lang="en-AU" sz="1200" dirty="0" smtClean="0"/>
              <a:t>No sunglasses; arms, knees and legs exposed. Good that </a:t>
            </a:r>
            <a:r>
              <a:rPr lang="en-AU" sz="1200" dirty="0" err="1" smtClean="0"/>
              <a:t>suncream</a:t>
            </a:r>
            <a:r>
              <a:rPr lang="en-AU" sz="1200" dirty="0" smtClean="0"/>
              <a:t> is being applied but it should be applied 20 minutes before going out in the sun (although she could be reapplying, which is good).</a:t>
            </a:r>
            <a:endParaRPr lang="en-US" sz="1200" dirty="0"/>
          </a:p>
        </p:txBody>
      </p:sp>
      <p:sp>
        <p:nvSpPr>
          <p:cNvPr id="4" name="Slide Number Placeholder 3"/>
          <p:cNvSpPr>
            <a:spLocks noGrp="1"/>
          </p:cNvSpPr>
          <p:nvPr>
            <p:ph type="sldNum" sz="quarter" idx="10"/>
          </p:nvPr>
        </p:nvSpPr>
        <p:spPr/>
        <p:txBody>
          <a:bodyPr/>
          <a:lstStyle/>
          <a:p>
            <a:fld id="{B1F2441F-2358-174A-8B97-4DA92572A823}" type="slidenum">
              <a:rPr lang="en-US" smtClean="0"/>
              <a:pPr/>
              <a:t>14</a:t>
            </a:fld>
            <a:endParaRPr lang="en-US"/>
          </a:p>
        </p:txBody>
      </p:sp>
    </p:spTree>
    <p:extLst>
      <p:ext uri="{BB962C8B-B14F-4D97-AF65-F5344CB8AC3E}">
        <p14:creationId xmlns:p14="http://schemas.microsoft.com/office/powerpoint/2010/main" val="1057661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343400"/>
            <a:ext cx="5681133" cy="4114800"/>
          </a:xfrm>
        </p:spPr>
        <p:txBody>
          <a:bodyPr/>
          <a:lstStyle/>
          <a:p>
            <a:pPr>
              <a:defRPr/>
            </a:pPr>
            <a:r>
              <a:rPr lang="en-US" sz="1200" b="1" dirty="0" smtClean="0">
                <a:cs typeface="ＭＳ Ｐゴシック" charset="0"/>
              </a:rPr>
              <a:t>Limit direct </a:t>
            </a:r>
            <a:r>
              <a:rPr lang="en-US" b="1" dirty="0" smtClean="0">
                <a:cs typeface="ＭＳ Ｐゴシック" charset="0"/>
              </a:rPr>
              <a:t>s</a:t>
            </a:r>
            <a:r>
              <a:rPr lang="en-US" sz="1200" b="1" dirty="0" smtClean="0">
                <a:cs typeface="ＭＳ Ｐゴシック" charset="0"/>
              </a:rPr>
              <a:t>un </a:t>
            </a:r>
            <a:r>
              <a:rPr lang="en-US" b="1" dirty="0" smtClean="0">
                <a:cs typeface="ＭＳ Ｐゴシック" charset="0"/>
              </a:rPr>
              <a:t>e</a:t>
            </a:r>
            <a:r>
              <a:rPr lang="en-US" sz="1200" b="1" dirty="0" smtClean="0">
                <a:cs typeface="ＭＳ Ｐゴシック" charset="0"/>
              </a:rPr>
              <a:t>xposure </a:t>
            </a:r>
            <a:r>
              <a:rPr lang="en-US" b="1" dirty="0" smtClean="0">
                <a:cs typeface="ＭＳ Ｐゴシック" charset="0"/>
              </a:rPr>
              <a:t>d</a:t>
            </a:r>
            <a:r>
              <a:rPr lang="en-US" sz="1200" b="1" dirty="0" smtClean="0">
                <a:cs typeface="ＭＳ Ｐゴシック" charset="0"/>
              </a:rPr>
              <a:t>uring the middle of the day</a:t>
            </a:r>
            <a:r>
              <a:rPr lang="en-US" sz="1200" dirty="0" smtClean="0">
                <a:cs typeface="ＭＳ Ｐゴシック" charset="0"/>
              </a:rPr>
              <a:t/>
            </a:r>
            <a:br>
              <a:rPr lang="en-US" sz="1200" dirty="0" smtClean="0">
                <a:cs typeface="ＭＳ Ｐゴシック" charset="0"/>
              </a:rPr>
            </a:br>
            <a:r>
              <a:rPr lang="en-US" sz="1200" dirty="0" smtClean="0">
                <a:cs typeface="ＭＳ Ｐゴシック" charset="0"/>
              </a:rPr>
              <a:t>UV rays are most intense during the middle of the day, usually between the hours of 10 AM and 4 PM. If you are unsure about the sun's intensity, take the shadow test: If your shadow is shorter than you, the sun's rays are the strongest. Plan activities out of the sun during these times. If you must be outdoors, protect your skin. </a:t>
            </a:r>
            <a:br>
              <a:rPr lang="en-US" sz="1200" dirty="0" smtClean="0">
                <a:cs typeface="ＭＳ Ｐゴシック" charset="0"/>
              </a:rPr>
            </a:br>
            <a:r>
              <a:rPr lang="en-US" sz="1200" dirty="0" smtClean="0">
                <a:cs typeface="ＭＳ Ｐゴシック" charset="0"/>
              </a:rPr>
              <a:t/>
            </a:r>
            <a:br>
              <a:rPr lang="en-US" sz="1200" dirty="0" smtClean="0">
                <a:cs typeface="ＭＳ Ｐゴシック" charset="0"/>
              </a:rPr>
            </a:br>
            <a:r>
              <a:rPr lang="en-US" sz="1200" dirty="0" smtClean="0">
                <a:cs typeface="ＭＳ Ｐゴシック" charset="0"/>
              </a:rPr>
              <a:t>UV rays reach the ground even on cloudy days. UV rays can also pass through water, so don't assume you're safe if you're in the water and feeling cool. Be especially careful on the beach and in the snow because sand and snow reflect sunlight, increasing the amount of UV radiation you receive.</a:t>
            </a:r>
            <a:br>
              <a:rPr lang="en-US" sz="1200" dirty="0" smtClean="0">
                <a:cs typeface="ＭＳ Ｐゴシック" charset="0"/>
              </a:rPr>
            </a:br>
            <a:r>
              <a:rPr lang="en-US" sz="1200" b="1" dirty="0" smtClean="0">
                <a:cs typeface="ＭＳ Ｐゴシック" charset="0"/>
              </a:rPr>
              <a:t>Cover </a:t>
            </a:r>
            <a:r>
              <a:rPr lang="en-US" b="1" dirty="0" smtClean="0">
                <a:cs typeface="ＭＳ Ｐゴシック" charset="0"/>
              </a:rPr>
              <a:t>u</a:t>
            </a:r>
            <a:r>
              <a:rPr lang="en-US" sz="1200" b="1" dirty="0" smtClean="0">
                <a:cs typeface="ＭＳ Ｐゴシック" charset="0"/>
              </a:rPr>
              <a:t>p </a:t>
            </a:r>
            <a:r>
              <a:rPr lang="en-US" dirty="0" smtClean="0">
                <a:cs typeface="ＭＳ Ｐゴシック" charset="0"/>
              </a:rPr>
              <a:t>: </a:t>
            </a:r>
            <a:r>
              <a:rPr lang="en-US" sz="1200" dirty="0" smtClean="0">
                <a:cs typeface="ＭＳ Ｐゴシック" charset="0"/>
              </a:rPr>
              <a:t>When in the sun, wear clothing to protect as much skin as possible. Long-sleeved shirts, long pants, or long skirts are the most protective. Dark</a:t>
            </a:r>
            <a:r>
              <a:rPr lang="en-US" dirty="0" smtClean="0">
                <a:cs typeface="ＭＳ Ｐゴシック" charset="0"/>
              </a:rPr>
              <a:t> </a:t>
            </a:r>
            <a:r>
              <a:rPr lang="en-US" dirty="0" err="1" smtClean="0">
                <a:cs typeface="ＭＳ Ｐゴシック" charset="0"/>
              </a:rPr>
              <a:t>coloured</a:t>
            </a:r>
            <a:r>
              <a:rPr lang="en-US" dirty="0" smtClean="0">
                <a:cs typeface="ＭＳ Ｐゴシック" charset="0"/>
              </a:rPr>
              <a:t>, </a:t>
            </a:r>
            <a:r>
              <a:rPr lang="en-US" sz="1200" dirty="0" smtClean="0">
                <a:cs typeface="ＭＳ Ｐゴシック" charset="0"/>
              </a:rPr>
              <a:t>tightly woven fabrics protect better than </a:t>
            </a:r>
            <a:r>
              <a:rPr lang="en-US" dirty="0" smtClean="0">
                <a:cs typeface="ＭＳ Ｐゴシック" charset="0"/>
              </a:rPr>
              <a:t>l</a:t>
            </a:r>
            <a:r>
              <a:rPr lang="en-US" sz="1200" dirty="0" smtClean="0">
                <a:cs typeface="ＭＳ Ｐゴシック" charset="0"/>
              </a:rPr>
              <a:t>ight-</a:t>
            </a:r>
            <a:r>
              <a:rPr lang="en-US" sz="1200" dirty="0" err="1" smtClean="0">
                <a:cs typeface="ＭＳ Ｐゴシック" charset="0"/>
              </a:rPr>
              <a:t>coloured</a:t>
            </a:r>
            <a:r>
              <a:rPr lang="en-US" sz="1200" dirty="0" smtClean="0">
                <a:cs typeface="ＭＳ Ｐゴシック" charset="0"/>
              </a:rPr>
              <a:t>, loosely woven clothing. </a:t>
            </a:r>
            <a:br>
              <a:rPr lang="en-US" sz="1200" dirty="0" smtClean="0">
                <a:cs typeface="ＭＳ Ｐゴシック" charset="0"/>
              </a:rPr>
            </a:br>
            <a:r>
              <a:rPr lang="en-US" sz="1200" b="1" dirty="0" smtClean="0">
                <a:cs typeface="ＭＳ Ｐゴシック" charset="0"/>
              </a:rPr>
              <a:t>Wear a </a:t>
            </a:r>
            <a:r>
              <a:rPr lang="en-US" b="1" dirty="0" smtClean="0">
                <a:cs typeface="ＭＳ Ｐゴシック" charset="0"/>
              </a:rPr>
              <a:t>h</a:t>
            </a:r>
            <a:r>
              <a:rPr lang="en-US" sz="1200" b="1" dirty="0" smtClean="0">
                <a:cs typeface="ＭＳ Ｐゴシック" charset="0"/>
              </a:rPr>
              <a:t>at</a:t>
            </a:r>
            <a:r>
              <a:rPr lang="en-US" dirty="0" smtClean="0">
                <a:cs typeface="ＭＳ Ｐゴシック" charset="0"/>
              </a:rPr>
              <a:t>: </a:t>
            </a:r>
            <a:r>
              <a:rPr lang="en-US" sz="1200" dirty="0" smtClean="0">
                <a:cs typeface="ＭＳ Ｐゴシック" charset="0"/>
              </a:rPr>
              <a:t>A broad-brimmed hat or </a:t>
            </a:r>
            <a:r>
              <a:rPr lang="en-US" dirty="0" smtClean="0">
                <a:cs typeface="ＭＳ Ｐゴシック" charset="0"/>
              </a:rPr>
              <a:t>legionnaire’s hat is</a:t>
            </a:r>
            <a:r>
              <a:rPr lang="en-US" sz="1200" dirty="0" smtClean="0">
                <a:cs typeface="ＭＳ Ｐゴシック" charset="0"/>
              </a:rPr>
              <a:t> ideal because </a:t>
            </a:r>
            <a:r>
              <a:rPr lang="en-US" dirty="0" smtClean="0">
                <a:cs typeface="ＭＳ Ｐゴシック" charset="0"/>
              </a:rPr>
              <a:t>both</a:t>
            </a:r>
            <a:r>
              <a:rPr lang="en-US" sz="1200" dirty="0" smtClean="0">
                <a:cs typeface="ＭＳ Ｐゴシック" charset="0"/>
              </a:rPr>
              <a:t> protect the neck, ears, eyes, forehead, nose and scalp. </a:t>
            </a:r>
            <a:br>
              <a:rPr lang="en-US" sz="1200" dirty="0" smtClean="0">
                <a:cs typeface="ＭＳ Ｐゴシック" charset="0"/>
              </a:rPr>
            </a:br>
            <a:r>
              <a:rPr lang="en-US" sz="1200" b="1" dirty="0" smtClean="0">
                <a:cs typeface="ＭＳ Ｐゴシック" charset="0"/>
              </a:rPr>
              <a:t>Use SPF) 30 or higher broad spectrum sunscreen</a:t>
            </a:r>
            <a:r>
              <a:rPr lang="en-US" dirty="0" smtClean="0">
                <a:cs typeface="ＭＳ Ｐゴシック" charset="0"/>
              </a:rPr>
              <a:t>: </a:t>
            </a:r>
            <a:r>
              <a:rPr lang="en-US" sz="1200" dirty="0" smtClean="0">
                <a:cs typeface="ＭＳ Ｐゴシック" charset="0"/>
              </a:rPr>
              <a:t>Experts recommend products with an SPF of at least 30. The SPF number represents the level of protection against UVB rays provided by the sunscreen -- a higher number means more protection. But sunscreen does not give total protection - also use clothing, hats, </a:t>
            </a:r>
            <a:r>
              <a:rPr lang="en-US" sz="1200" dirty="0" err="1" smtClean="0">
                <a:cs typeface="ＭＳ Ｐゴシック" charset="0"/>
              </a:rPr>
              <a:t>sunnies</a:t>
            </a:r>
            <a:r>
              <a:rPr lang="en-US" sz="1200" dirty="0" smtClean="0">
                <a:cs typeface="ＭＳ Ｐゴシック" charset="0"/>
              </a:rPr>
              <a:t> and shade.</a:t>
            </a:r>
            <a:br>
              <a:rPr lang="en-US" sz="1200" dirty="0" smtClean="0">
                <a:cs typeface="ＭＳ Ｐゴシック" charset="0"/>
              </a:rPr>
            </a:br>
            <a:r>
              <a:rPr lang="en-US" sz="1200" b="1" dirty="0" smtClean="0">
                <a:cs typeface="ＭＳ Ｐゴシック" charset="0"/>
              </a:rPr>
              <a:t>Wear sunglasses </a:t>
            </a:r>
            <a:r>
              <a:rPr lang="en-US" b="1" dirty="0" smtClean="0">
                <a:cs typeface="ＭＳ Ｐゴシック" charset="0"/>
              </a:rPr>
              <a:t>t</a:t>
            </a:r>
            <a:r>
              <a:rPr lang="en-US" sz="1200" b="1" dirty="0" smtClean="0">
                <a:cs typeface="ＭＳ Ｐゴシック" charset="0"/>
              </a:rPr>
              <a:t>hat </a:t>
            </a:r>
            <a:r>
              <a:rPr lang="en-US" b="1" dirty="0" smtClean="0">
                <a:cs typeface="ＭＳ Ｐゴシック" charset="0"/>
              </a:rPr>
              <a:t>b</a:t>
            </a:r>
            <a:r>
              <a:rPr lang="en-US" sz="1200" b="1" dirty="0" smtClean="0">
                <a:cs typeface="ＭＳ Ｐゴシック" charset="0"/>
              </a:rPr>
              <a:t>lock UV rays: </a:t>
            </a:r>
            <a:r>
              <a:rPr lang="en-US" dirty="0" smtClean="0">
                <a:cs typeface="ＭＳ Ｐゴシック" charset="0"/>
              </a:rPr>
              <a:t> </a:t>
            </a:r>
            <a:r>
              <a:rPr lang="en-US" sz="1200" dirty="0" smtClean="0">
                <a:cs typeface="ＭＳ Ｐゴシック" charset="0"/>
              </a:rPr>
              <a:t>Research has shown that long hours in the sun without eye protection increases the chances of developing eye disease. UV-blocking sunglasses can help protect your eyes from sun damage.</a:t>
            </a:r>
            <a:r>
              <a:rPr lang="en-US" dirty="0" smtClean="0">
                <a:cs typeface="ＭＳ Ｐゴシック" charset="0"/>
              </a:rPr>
              <a:t> Use sun-glasses that block UVA and UB+VB (check label) and are close fitting and wrap-around. </a:t>
            </a:r>
            <a:br>
              <a:rPr lang="en-US" dirty="0" smtClean="0">
                <a:cs typeface="ＭＳ Ｐゴシック" charset="0"/>
              </a:rPr>
            </a:br>
            <a:r>
              <a:rPr lang="en-US" sz="1200" dirty="0" smtClean="0">
                <a:cs typeface="ＭＳ Ｐゴシック" charset="0"/>
              </a:rPr>
              <a:t/>
            </a:r>
            <a:br>
              <a:rPr lang="en-US" sz="1200" dirty="0" smtClean="0">
                <a:cs typeface="ＭＳ Ｐゴシック" charset="0"/>
              </a:rPr>
            </a:br>
            <a:r>
              <a:rPr lang="en-US" sz="1200" dirty="0" smtClean="0">
                <a:cs typeface="ＭＳ Ｐゴシック" charset="0"/>
              </a:rPr>
              <a:t/>
            </a:r>
            <a:br>
              <a:rPr lang="en-US" sz="1200" dirty="0" smtClean="0">
                <a:cs typeface="ＭＳ Ｐゴシック" charset="0"/>
              </a:rPr>
            </a:br>
            <a:endParaRPr lang="en-US" sz="1200" dirty="0" smtClean="0">
              <a:cs typeface="ＭＳ Ｐゴシック" charset="0"/>
            </a:endParaRPr>
          </a:p>
          <a:p>
            <a:endParaRPr lang="en-US" sz="1200" dirty="0"/>
          </a:p>
        </p:txBody>
      </p:sp>
      <p:sp>
        <p:nvSpPr>
          <p:cNvPr id="4" name="Slide Number Placeholder 3"/>
          <p:cNvSpPr>
            <a:spLocks noGrp="1"/>
          </p:cNvSpPr>
          <p:nvPr>
            <p:ph type="sldNum" sz="quarter" idx="10"/>
          </p:nvPr>
        </p:nvSpPr>
        <p:spPr/>
        <p:txBody>
          <a:bodyPr/>
          <a:lstStyle/>
          <a:p>
            <a:fld id="{B1F2441F-2358-174A-8B97-4DA92572A823}" type="slidenum">
              <a:rPr lang="en-US" smtClean="0"/>
              <a:pPr/>
              <a:t>15</a:t>
            </a:fld>
            <a:endParaRPr lang="en-US"/>
          </a:p>
        </p:txBody>
      </p:sp>
    </p:spTree>
    <p:extLst>
      <p:ext uri="{BB962C8B-B14F-4D97-AF65-F5344CB8AC3E}">
        <p14:creationId xmlns:p14="http://schemas.microsoft.com/office/powerpoint/2010/main" val="1057661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cs typeface="ＭＳ Ｐゴシック" charset="0"/>
              </a:rPr>
              <a:t>Some people think about sun protection only when they spend a day at the lake, beach, or pool. But sun exposure adds up day after day, and it happens every time you are in the sun.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cs typeface="ＭＳ Ｐゴシック" charset="0"/>
              </a:rPr>
              <a:t>In the images form left to right:</a:t>
            </a:r>
          </a:p>
          <a:p>
            <a:pPr marL="271463" marR="0" indent="-271463" algn="l" defTabSz="457200" rtl="0" eaLnBrk="1" fontAlgn="auto" latinLnBrk="0" hangingPunct="1">
              <a:lnSpc>
                <a:spcPct val="100000"/>
              </a:lnSpc>
              <a:spcBef>
                <a:spcPts val="0"/>
              </a:spcBef>
              <a:spcAft>
                <a:spcPts val="0"/>
              </a:spcAft>
              <a:buClrTx/>
              <a:buSzTx/>
              <a:buFont typeface="Arial"/>
              <a:buChar char="•"/>
              <a:tabLst/>
              <a:defRPr/>
            </a:pPr>
            <a:r>
              <a:rPr lang="en-US" dirty="0" smtClean="0">
                <a:cs typeface="ＭＳ Ｐゴシック" charset="0"/>
              </a:rPr>
              <a:t>Both adult and child have exposed knees and legs; child has exposed arms. Hats would be better with dark </a:t>
            </a:r>
            <a:r>
              <a:rPr lang="en-US" dirty="0" err="1" smtClean="0">
                <a:cs typeface="ＭＳ Ｐゴシック" charset="0"/>
              </a:rPr>
              <a:t>colours</a:t>
            </a:r>
            <a:r>
              <a:rPr lang="en-US" dirty="0" smtClean="0">
                <a:cs typeface="ＭＳ Ｐゴシック" charset="0"/>
              </a:rPr>
              <a:t> under the brim to prevent reflection of the sun from the beach. Good that they are applying sun cream but it should be applied 20 minutes before going out in the sun (although they might be reapplying, which is good).</a:t>
            </a:r>
          </a:p>
          <a:p>
            <a:pPr marL="271463" marR="0" indent="-271463" algn="l" defTabSz="457200" rtl="0" eaLnBrk="1" fontAlgn="auto" latinLnBrk="0" hangingPunct="1">
              <a:lnSpc>
                <a:spcPct val="100000"/>
              </a:lnSpc>
              <a:spcBef>
                <a:spcPts val="0"/>
              </a:spcBef>
              <a:spcAft>
                <a:spcPts val="0"/>
              </a:spcAft>
              <a:buClrTx/>
              <a:buSzTx/>
              <a:buFont typeface="Arial"/>
              <a:buChar char="•"/>
              <a:tabLst/>
              <a:defRPr/>
            </a:pPr>
            <a:r>
              <a:rPr lang="en-US" dirty="0" smtClean="0">
                <a:cs typeface="ＭＳ Ｐゴシック" charset="0"/>
              </a:rPr>
              <a:t>Child has no hat, inappropriate sunglasses, open shoes and vulnerable parts of his young body exposed to the sun.</a:t>
            </a:r>
          </a:p>
          <a:p>
            <a:pPr marL="271463" marR="0" indent="-271463" algn="l" defTabSz="457200" rtl="0" eaLnBrk="1" fontAlgn="auto" latinLnBrk="0" hangingPunct="1">
              <a:lnSpc>
                <a:spcPct val="100000"/>
              </a:lnSpc>
              <a:spcBef>
                <a:spcPts val="0"/>
              </a:spcBef>
              <a:spcAft>
                <a:spcPts val="0"/>
              </a:spcAft>
              <a:buClrTx/>
              <a:buSzTx/>
              <a:buFont typeface="Arial"/>
              <a:buChar char="•"/>
              <a:tabLst/>
              <a:defRPr/>
            </a:pPr>
            <a:r>
              <a:rPr lang="en-US" dirty="0" smtClean="0">
                <a:cs typeface="ＭＳ Ｐゴシック" charset="0"/>
              </a:rPr>
              <a:t>Good upper body protection but a young child should have full-length sleeves and a better hat that covers ears and neck.</a:t>
            </a:r>
          </a:p>
          <a:p>
            <a:pPr marL="271463" marR="0" indent="-271463" algn="l" defTabSz="457200" rtl="0" eaLnBrk="1" fontAlgn="auto" latinLnBrk="0" hangingPunct="1">
              <a:lnSpc>
                <a:spcPct val="100000"/>
              </a:lnSpc>
              <a:spcBef>
                <a:spcPts val="0"/>
              </a:spcBef>
              <a:spcAft>
                <a:spcPts val="0"/>
              </a:spcAft>
              <a:buClrTx/>
              <a:buSzTx/>
              <a:buFont typeface="Arial"/>
              <a:buChar char="•"/>
              <a:tabLst/>
              <a:defRPr/>
            </a:pPr>
            <a:r>
              <a:rPr lang="en-US" dirty="0" smtClean="0">
                <a:cs typeface="ＭＳ Ｐゴシック" charset="0"/>
              </a:rPr>
              <a:t>Inappropriate hat, open shoes, no sunglasses, exposure of vulnerable parts of the body e.g. knees, legs, shoulders, arms, face, ears.</a:t>
            </a:r>
            <a:br>
              <a:rPr lang="en-US" dirty="0" smtClean="0">
                <a:cs typeface="ＭＳ Ｐゴシック" charset="0"/>
              </a:rPr>
            </a:br>
            <a:endParaRPr lang="en-US" dirty="0" smtClean="0">
              <a:cs typeface="ＭＳ Ｐゴシック" charset="0"/>
            </a:endParaRPr>
          </a:p>
          <a:p>
            <a:endParaRPr lang="en-US" sz="1200" dirty="0"/>
          </a:p>
        </p:txBody>
      </p:sp>
      <p:sp>
        <p:nvSpPr>
          <p:cNvPr id="4" name="Slide Number Placeholder 3"/>
          <p:cNvSpPr>
            <a:spLocks noGrp="1"/>
          </p:cNvSpPr>
          <p:nvPr>
            <p:ph type="sldNum" sz="quarter" idx="10"/>
          </p:nvPr>
        </p:nvSpPr>
        <p:spPr/>
        <p:txBody>
          <a:bodyPr/>
          <a:lstStyle/>
          <a:p>
            <a:fld id="{B1F2441F-2358-174A-8B97-4DA92572A823}" type="slidenum">
              <a:rPr lang="en-US" smtClean="0"/>
              <a:pPr/>
              <a:t>16</a:t>
            </a:fld>
            <a:endParaRPr lang="en-US"/>
          </a:p>
        </p:txBody>
      </p:sp>
    </p:spTree>
    <p:extLst>
      <p:ext uri="{BB962C8B-B14F-4D97-AF65-F5344CB8AC3E}">
        <p14:creationId xmlns:p14="http://schemas.microsoft.com/office/powerpoint/2010/main" val="1057661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cs typeface="ＭＳ Ｐゴシック" charset="0"/>
              </a:rPr>
              <a:t>Skin cancer can often be found early. Everyone can do things to find this cancer early, when it is curable. It</a:t>
            </a:r>
            <a:r>
              <a:rPr lang="en-US" dirty="0" smtClean="0">
                <a:latin typeface="Arial" charset="0"/>
                <a:cs typeface="ＭＳ Ｐゴシック" charset="0"/>
              </a:rPr>
              <a:t> i</a:t>
            </a:r>
            <a:r>
              <a:rPr lang="en-US" altLang="ja-JP" dirty="0" smtClean="0">
                <a:cs typeface="ＭＳ Ｐゴシック" charset="0"/>
              </a:rPr>
              <a:t>s important to check your own skin about once a month and get a skin examination by a doctor or trained health professional as part of your routine cancer check-up.</a:t>
            </a:r>
            <a:endParaRPr lang="en-US" dirty="0" smtClean="0">
              <a:cs typeface="ＭＳ Ｐゴシック" charset="0"/>
            </a:endParaRPr>
          </a:p>
          <a:p>
            <a:endParaRPr lang="en-US" sz="1200" dirty="0"/>
          </a:p>
        </p:txBody>
      </p:sp>
      <p:sp>
        <p:nvSpPr>
          <p:cNvPr id="4" name="Slide Number Placeholder 3"/>
          <p:cNvSpPr>
            <a:spLocks noGrp="1"/>
          </p:cNvSpPr>
          <p:nvPr>
            <p:ph type="sldNum" sz="quarter" idx="10"/>
          </p:nvPr>
        </p:nvSpPr>
        <p:spPr/>
        <p:txBody>
          <a:bodyPr/>
          <a:lstStyle/>
          <a:p>
            <a:fld id="{B1F2441F-2358-174A-8B97-4DA92572A823}" type="slidenum">
              <a:rPr lang="en-US" smtClean="0"/>
              <a:pPr/>
              <a:t>17</a:t>
            </a:fld>
            <a:endParaRPr lang="en-US"/>
          </a:p>
        </p:txBody>
      </p:sp>
    </p:spTree>
    <p:extLst>
      <p:ext uri="{BB962C8B-B14F-4D97-AF65-F5344CB8AC3E}">
        <p14:creationId xmlns:p14="http://schemas.microsoft.com/office/powerpoint/2010/main" val="1057661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cs typeface="ＭＳ Ｐゴシック" charset="0"/>
              </a:rPr>
              <a:t>How to Check Your Skin</a:t>
            </a:r>
            <a:r>
              <a:rPr lang="en-US" dirty="0" smtClean="0">
                <a:cs typeface="ＭＳ Ｐゴシック" charset="0"/>
              </a:rPr>
              <a:t> </a:t>
            </a:r>
          </a:p>
          <a:p>
            <a:pPr eaLnBrk="1" hangingPunct="1"/>
            <a:r>
              <a:rPr lang="en-US" dirty="0" smtClean="0">
                <a:cs typeface="ＭＳ Ｐゴシック" charset="0"/>
              </a:rPr>
              <a:t>It's important to check your own skin, preferably once a month. A self examination is best done in a well-lit room in front of a full-length mirror. A hand-held mirror can be used for areas that are hard to see. </a:t>
            </a:r>
          </a:p>
          <a:p>
            <a:pPr eaLnBrk="1" hangingPunct="1"/>
            <a:endParaRPr lang="en-US" dirty="0" smtClean="0">
              <a:cs typeface="ＭＳ Ｐゴシック" charset="0"/>
            </a:endParaRPr>
          </a:p>
          <a:p>
            <a:pPr eaLnBrk="1" hangingPunct="1"/>
            <a:r>
              <a:rPr lang="en-US" dirty="0" smtClean="0">
                <a:cs typeface="ＭＳ Ｐゴシック" charset="0"/>
              </a:rPr>
              <a:t>The first time you inspect your skin, spend a fair amount of time carefully going over the entire surface of your skin. Learn the pattern of moles, blemishes, freckles, and other marks on your skin so that you'll notice any changes next time. Any trouble spots should be seen by a doctor. Follow these step-by-step instructions to perform your skin self-examination. </a:t>
            </a:r>
            <a:br>
              <a:rPr lang="en-US" dirty="0" smtClean="0">
                <a:cs typeface="ＭＳ Ｐゴシック" charset="0"/>
              </a:rPr>
            </a:br>
            <a:r>
              <a:rPr lang="en-US" dirty="0" smtClean="0">
                <a:cs typeface="ＭＳ Ｐゴシック" charset="0"/>
              </a:rPr>
              <a:t/>
            </a:r>
            <a:br>
              <a:rPr lang="en-US" dirty="0" smtClean="0">
                <a:cs typeface="ＭＳ Ｐゴシック" charset="0"/>
              </a:rPr>
            </a:br>
            <a:endParaRPr lang="en-US" dirty="0" smtClean="0">
              <a:cs typeface="ＭＳ Ｐゴシック" charset="0"/>
            </a:endParaRPr>
          </a:p>
          <a:p>
            <a:endParaRPr lang="en-US" sz="1200" dirty="0"/>
          </a:p>
        </p:txBody>
      </p:sp>
      <p:sp>
        <p:nvSpPr>
          <p:cNvPr id="4" name="Slide Number Placeholder 3"/>
          <p:cNvSpPr>
            <a:spLocks noGrp="1"/>
          </p:cNvSpPr>
          <p:nvPr>
            <p:ph type="sldNum" sz="quarter" idx="10"/>
          </p:nvPr>
        </p:nvSpPr>
        <p:spPr/>
        <p:txBody>
          <a:bodyPr/>
          <a:lstStyle/>
          <a:p>
            <a:fld id="{B1F2441F-2358-174A-8B97-4DA92572A823}" type="slidenum">
              <a:rPr lang="en-US" smtClean="0"/>
              <a:pPr/>
              <a:t>18</a:t>
            </a:fld>
            <a:endParaRPr lang="en-US"/>
          </a:p>
        </p:txBody>
      </p:sp>
    </p:spTree>
    <p:extLst>
      <p:ext uri="{BB962C8B-B14F-4D97-AF65-F5344CB8AC3E}">
        <p14:creationId xmlns:p14="http://schemas.microsoft.com/office/powerpoint/2010/main" val="1057661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B1F2441F-2358-174A-8B97-4DA92572A823}" type="slidenum">
              <a:rPr lang="en-US" smtClean="0"/>
              <a:pPr/>
              <a:t>19</a:t>
            </a:fld>
            <a:endParaRPr lang="en-US"/>
          </a:p>
        </p:txBody>
      </p:sp>
    </p:spTree>
    <p:extLst>
      <p:ext uri="{BB962C8B-B14F-4D97-AF65-F5344CB8AC3E}">
        <p14:creationId xmlns:p14="http://schemas.microsoft.com/office/powerpoint/2010/main" val="1057661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399"/>
            <a:ext cx="5486400" cy="4341813"/>
          </a:xfrm>
        </p:spPr>
        <p:txBody>
          <a:bodyPr>
            <a:normAutofit/>
          </a:bodyPr>
          <a:lstStyle/>
          <a:p>
            <a:r>
              <a:rPr lang="en-US" dirty="0" smtClean="0"/>
              <a:t>Notes for the teacher:</a:t>
            </a:r>
          </a:p>
          <a:p>
            <a:pPr>
              <a:buFont typeface="Arial"/>
              <a:buNone/>
            </a:pPr>
            <a:r>
              <a:rPr lang="en-US" dirty="0" smtClean="0"/>
              <a:t>This presentation introduces skin cancer and sun protection, covering for example:</a:t>
            </a:r>
          </a:p>
          <a:p>
            <a:pPr marL="361950" indent="-361950">
              <a:buFont typeface="Arial"/>
              <a:buChar char="•"/>
            </a:pPr>
            <a:r>
              <a:rPr lang="en-US" dirty="0" smtClean="0"/>
              <a:t>what skin cancer is, different types and statistics</a:t>
            </a:r>
          </a:p>
          <a:p>
            <a:pPr marL="361950" indent="-361950">
              <a:buFont typeface="Arial"/>
              <a:buChar char="•"/>
            </a:pPr>
            <a:r>
              <a:rPr lang="en-US" dirty="0" smtClean="0"/>
              <a:t>risk factors and prevention</a:t>
            </a:r>
          </a:p>
          <a:p>
            <a:pPr marL="361950" indent="-361950">
              <a:buFont typeface="Arial"/>
              <a:buChar char="•"/>
            </a:pPr>
            <a:r>
              <a:rPr lang="en-US" dirty="0" smtClean="0"/>
              <a:t>how to check for signs of skin cancer. </a:t>
            </a:r>
          </a:p>
          <a:p>
            <a:r>
              <a:rPr lang="en-US" dirty="0" smtClean="0"/>
              <a:t>The PowerPoint presentation: </a:t>
            </a:r>
            <a:r>
              <a:rPr lang="en-US" i="1" dirty="0" smtClean="0"/>
              <a:t>Sun safety myths and facts </a:t>
            </a:r>
            <a:r>
              <a:rPr lang="en-US" dirty="0" smtClean="0"/>
              <a:t>is a suitable complement to this presentation. </a:t>
            </a:r>
          </a:p>
          <a:p>
            <a:endParaRPr lang="en-US" dirty="0" smtClean="0"/>
          </a:p>
          <a:p>
            <a:r>
              <a:rPr lang="en-US" dirty="0" smtClean="0"/>
              <a:t>The following fact files could be useful handouts for students to support this presentation:</a:t>
            </a:r>
          </a:p>
          <a:p>
            <a:pPr marL="361950" indent="-361950">
              <a:buFont typeface="Arial"/>
              <a:buChar char="•"/>
            </a:pPr>
            <a:r>
              <a:rPr lang="en-US" dirty="0" smtClean="0"/>
              <a:t>Fact file A: </a:t>
            </a:r>
            <a:r>
              <a:rPr lang="en-US" i="1" dirty="0" smtClean="0"/>
              <a:t>At a glance: Skin cancer</a:t>
            </a:r>
          </a:p>
          <a:p>
            <a:pPr marL="361950" indent="-361950">
              <a:buFont typeface="Arial"/>
              <a:buChar char="•"/>
            </a:pPr>
            <a:r>
              <a:rPr lang="en-US" dirty="0" smtClean="0"/>
              <a:t>Fact file B:  </a:t>
            </a:r>
            <a:r>
              <a:rPr lang="en-US" i="1" dirty="0" smtClean="0"/>
              <a:t>At a glance: Skin cancer statistics</a:t>
            </a:r>
          </a:p>
          <a:p>
            <a:pPr marL="361950" indent="-361950">
              <a:buFont typeface="Arial"/>
              <a:buChar char="•"/>
            </a:pPr>
            <a:r>
              <a:rPr lang="en-US" dirty="0" smtClean="0"/>
              <a:t>Fact file D: </a:t>
            </a:r>
            <a:r>
              <a:rPr lang="en-US" i="1" dirty="0" smtClean="0"/>
              <a:t>Five ways to be sun safe</a:t>
            </a:r>
            <a:r>
              <a:rPr lang="en-US" dirty="0" smtClean="0"/>
              <a:t>. </a:t>
            </a:r>
          </a:p>
          <a:p>
            <a:pPr marL="361950" indent="-361950"/>
            <a:r>
              <a:rPr lang="en-US" dirty="0" smtClean="0"/>
              <a:t>Other resources to support this topic include:</a:t>
            </a:r>
          </a:p>
          <a:p>
            <a:pPr marL="361950" indent="-361950">
              <a:buFont typeface="Arial"/>
              <a:buChar char="•"/>
            </a:pPr>
            <a:r>
              <a:rPr lang="en-US" dirty="0" smtClean="0"/>
              <a:t>Student response sheet 1. What is your understanding of skin cancer? (A 3-level comprehension guide)</a:t>
            </a:r>
          </a:p>
          <a:p>
            <a:pPr marL="361950" indent="-361950">
              <a:buFont typeface="Arial"/>
              <a:buChar char="•"/>
            </a:pPr>
            <a:r>
              <a:rPr lang="en-US" dirty="0" smtClean="0"/>
              <a:t>Student response sheet 2. Interpreting the skin cancer statistics</a:t>
            </a:r>
          </a:p>
          <a:p>
            <a:pPr marL="361950" indent="-361950">
              <a:buFont typeface="Arial"/>
              <a:buChar char="•"/>
            </a:pPr>
            <a:r>
              <a:rPr lang="en-US" dirty="0" smtClean="0"/>
              <a:t>Student response sheets 3A and 3B: making sense of skin cancer statistics A and B.</a:t>
            </a:r>
          </a:p>
          <a:p>
            <a:pPr>
              <a:defRPr/>
            </a:pPr>
            <a:r>
              <a:rPr lang="en-US" dirty="0" smtClean="0"/>
              <a:t>The notes that accompany these slides are there to assist the teacher. It is expected that the teacher will decide which of this additional information is suitable for the student cohort. The notes also provide additional information that might be useful for responding to student questions. </a:t>
            </a:r>
          </a:p>
          <a:p>
            <a:pPr>
              <a:defRPr/>
            </a:pPr>
            <a:endParaRPr lang="en-US" dirty="0" smtClean="0"/>
          </a:p>
        </p:txBody>
      </p:sp>
      <p:sp>
        <p:nvSpPr>
          <p:cNvPr id="4" name="Slide Number Placeholder 3"/>
          <p:cNvSpPr>
            <a:spLocks noGrp="1"/>
          </p:cNvSpPr>
          <p:nvPr>
            <p:ph type="sldNum" sz="quarter" idx="10"/>
          </p:nvPr>
        </p:nvSpPr>
        <p:spPr/>
        <p:txBody>
          <a:bodyPr/>
          <a:lstStyle/>
          <a:p>
            <a:fld id="{B1F2441F-2358-174A-8B97-4DA92572A82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r>
              <a:rPr lang="en-US" sz="1000" dirty="0" smtClean="0"/>
              <a:t>Source:  Adapted from Cancer Council website (2019) and the Cancer Council Queensland website (2019)</a:t>
            </a:r>
            <a:endParaRPr lang="en-AU" sz="1000" dirty="0" smtClean="0"/>
          </a:p>
          <a:p>
            <a:r>
              <a:rPr lang="en-US" sz="1000" b="1" dirty="0" smtClean="0"/>
              <a:t>Treatments:</a:t>
            </a:r>
            <a:endParaRPr lang="en-AU" sz="1000" dirty="0" smtClean="0"/>
          </a:p>
          <a:p>
            <a:pPr lvl="0"/>
            <a:r>
              <a:rPr lang="en-AU" sz="1000" b="1" dirty="0" smtClean="0"/>
              <a:t>Surgery</a:t>
            </a:r>
            <a:r>
              <a:rPr lang="en-AU" sz="1000" dirty="0" smtClean="0"/>
              <a:t> is the most common and successful treatment for skin cancer. During surgery, the doctor uses a local anaesthetic to numb the affected area, then cuts out the skin cancer and some nearby normal-looking tissue (margin) before closing the wound with stitches. A pathologist checks the margin to make sure the cancer has been completely removed. If cancer cells are found in the margin, further surgery may be required. Sometimes the doctor will use skin from another part of the body (flap or graft) to cover the wound. These procedures may be performed in the doctor’s surgery but are sometimes done as day surgery in hospital under a local or general anaesthetic.</a:t>
            </a:r>
          </a:p>
          <a:p>
            <a:pPr lvl="0"/>
            <a:r>
              <a:rPr lang="en-AU" sz="1000" b="1" dirty="0" err="1" smtClean="0"/>
              <a:t>Mohs</a:t>
            </a:r>
            <a:r>
              <a:rPr lang="en-AU" sz="1000" b="1" dirty="0" smtClean="0"/>
              <a:t> surgery</a:t>
            </a:r>
            <a:r>
              <a:rPr lang="en-AU" sz="1000" dirty="0" smtClean="0"/>
              <a:t>, also known as microscopically controlled excision, is a specialised procedure that is only available at some private clinics and private hospitals. The surgeon removes layers of cells and checks them under a microscope immediately. The aim is to remove the cancer cells and leave only healthy tissue.</a:t>
            </a:r>
          </a:p>
          <a:p>
            <a:pPr lvl="0"/>
            <a:r>
              <a:rPr lang="en-AU" sz="1000" b="1" dirty="0" smtClean="0"/>
              <a:t>Curettage and </a:t>
            </a:r>
            <a:r>
              <a:rPr lang="en-AU" sz="1000" b="1" dirty="0" err="1" smtClean="0"/>
              <a:t>cautery</a:t>
            </a:r>
            <a:r>
              <a:rPr lang="en-AU" sz="1000" b="1" dirty="0" smtClean="0"/>
              <a:t> </a:t>
            </a:r>
            <a:r>
              <a:rPr lang="en-AU" sz="1000" dirty="0" smtClean="0"/>
              <a:t>is when the doctor gently removes the cancer with a sharp tool called a curette. Then low-level heat (</a:t>
            </a:r>
            <a:r>
              <a:rPr lang="en-AU" sz="1000" dirty="0" err="1" smtClean="0"/>
              <a:t>cautery</a:t>
            </a:r>
            <a:r>
              <a:rPr lang="en-AU" sz="1000" dirty="0" smtClean="0"/>
              <a:t>) is used to stop the bleeding and destroy any remaining cancer cells. The wound should heal within a few weeks, leaving a small, flat, round, white scar. Usually used to treat </a:t>
            </a:r>
            <a:r>
              <a:rPr lang="en-AU" sz="1000" dirty="0" err="1" smtClean="0"/>
              <a:t>BCCs</a:t>
            </a:r>
            <a:r>
              <a:rPr lang="en-AU" sz="1000" dirty="0" smtClean="0"/>
              <a:t> and </a:t>
            </a:r>
            <a:r>
              <a:rPr lang="en-AU" sz="1000" dirty="0" err="1" smtClean="0"/>
              <a:t>SCCs</a:t>
            </a:r>
            <a:r>
              <a:rPr lang="en-AU" sz="1000" dirty="0" smtClean="0"/>
              <a:t>.</a:t>
            </a:r>
          </a:p>
          <a:p>
            <a:pPr lvl="0"/>
            <a:r>
              <a:rPr lang="en-AU" sz="1000" b="1" dirty="0" err="1" smtClean="0"/>
              <a:t>Cryotherapy</a:t>
            </a:r>
            <a:r>
              <a:rPr lang="en-AU" sz="1000" dirty="0" smtClean="0"/>
              <a:t> is used to treat sunspots and some skin cancers. Liquid nitrogen is sprayed onto the skin to freeze and destroy the cancer cells. This creates a wound, which will be sore and red for a few days and may weep or blister. A crust will form on the wound and the dead tissue will fall off after 1–4 weeks. New, healthy skin cells will grow and a scar may develop. </a:t>
            </a:r>
          </a:p>
          <a:p>
            <a:pPr lvl="0"/>
            <a:r>
              <a:rPr lang="en-AU" sz="1000" b="1" dirty="0" smtClean="0"/>
              <a:t>Topical treatments</a:t>
            </a:r>
            <a:r>
              <a:rPr lang="en-AU" sz="1000" dirty="0" smtClean="0"/>
              <a:t>—treating skin spots and some cancers with creams, lotions and gels prescribed by a doctor. They may contain immunotherapy or chemotherapy drugs as their active ingredient. Treatment can cause symptoms like skin reddening, scabbing, discomfort, tenderness, pain, rash etc.</a:t>
            </a:r>
          </a:p>
          <a:p>
            <a:pPr lvl="0"/>
            <a:r>
              <a:rPr lang="en-AU" sz="1000" b="1" dirty="0" smtClean="0"/>
              <a:t>Photodynamic therapy </a:t>
            </a:r>
            <a:r>
              <a:rPr lang="en-AU" sz="1000" dirty="0" smtClean="0"/>
              <a:t>is the use of a light source and a cream to treat sunspots, superficial </a:t>
            </a:r>
            <a:r>
              <a:rPr lang="en-AU" sz="1000" dirty="0" err="1" smtClean="0"/>
              <a:t>BCCs</a:t>
            </a:r>
            <a:r>
              <a:rPr lang="en-AU" sz="1000" dirty="0" smtClean="0"/>
              <a:t> and </a:t>
            </a:r>
            <a:r>
              <a:rPr lang="en-AU" sz="1000" dirty="0" err="1" smtClean="0"/>
              <a:t>squamous</a:t>
            </a:r>
            <a:r>
              <a:rPr lang="en-AU" sz="1000" dirty="0" smtClean="0"/>
              <a:t> cell carcinoma.</a:t>
            </a:r>
          </a:p>
          <a:p>
            <a:pPr lvl="0"/>
            <a:r>
              <a:rPr lang="en-AU" sz="1000" dirty="0" smtClean="0"/>
              <a:t>Cancers that are hard to treat with surgery may require treatment with </a:t>
            </a:r>
            <a:r>
              <a:rPr lang="en-AU" sz="1000" b="1" dirty="0" smtClean="0"/>
              <a:t>radiation therapy</a:t>
            </a:r>
            <a:r>
              <a:rPr lang="en-AU" sz="1000" dirty="0" smtClean="0"/>
              <a:t>, which uses radiation such as x-rays or electron beams to damage or kill cancer cells. It is used for BCC or SCC in areas that are difficult to treat with surgery, such as the face, and for cancers that have spread or come back. </a:t>
            </a:r>
          </a:p>
          <a:p>
            <a:endParaRPr lang="en-US" sz="1200" dirty="0"/>
          </a:p>
        </p:txBody>
      </p:sp>
      <p:sp>
        <p:nvSpPr>
          <p:cNvPr id="4" name="Slide Number Placeholder 3"/>
          <p:cNvSpPr>
            <a:spLocks noGrp="1"/>
          </p:cNvSpPr>
          <p:nvPr>
            <p:ph type="sldNum" sz="quarter" idx="10"/>
          </p:nvPr>
        </p:nvSpPr>
        <p:spPr/>
        <p:txBody>
          <a:bodyPr/>
          <a:lstStyle/>
          <a:p>
            <a:fld id="{B1F2441F-2358-174A-8B97-4DA92572A823}" type="slidenum">
              <a:rPr lang="en-US" smtClean="0"/>
              <a:pPr/>
              <a:t>20</a:t>
            </a:fld>
            <a:endParaRPr lang="en-US"/>
          </a:p>
        </p:txBody>
      </p:sp>
    </p:spTree>
    <p:extLst>
      <p:ext uri="{BB962C8B-B14F-4D97-AF65-F5344CB8AC3E}">
        <p14:creationId xmlns:p14="http://schemas.microsoft.com/office/powerpoint/2010/main" val="1057661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ＭＳ Ｐゴシック" charset="0"/>
              </a:rPr>
              <a:t>Nearly all skin cancers are preventable by limiting unprotected exposure to the sun.</a:t>
            </a:r>
          </a:p>
          <a:p>
            <a:pPr eaLnBrk="1" hangingPunct="1"/>
            <a:r>
              <a:rPr lang="en-US" dirty="0" smtClean="0">
                <a:cs typeface="ＭＳ Ｐゴシック" charset="0"/>
              </a:rPr>
              <a:t>Most skin cancers can be treated successfully if detected early – even melanoma.</a:t>
            </a:r>
          </a:p>
          <a:p>
            <a:pPr eaLnBrk="1" hangingPunct="1"/>
            <a:r>
              <a:rPr lang="en-US" dirty="0" smtClean="0">
                <a:cs typeface="ＭＳ Ｐゴシック" charset="0"/>
              </a:rPr>
              <a:t>When out in the sun, seek shade and </a:t>
            </a:r>
            <a:r>
              <a:rPr lang="ja-JP" altLang="en-US" b="1" dirty="0" smtClean="0">
                <a:latin typeface="Arial" charset="0"/>
                <a:cs typeface="ＭＳ Ｐゴシック" charset="0"/>
              </a:rPr>
              <a:t>“</a:t>
            </a:r>
            <a:r>
              <a:rPr lang="en-US" altLang="ja-JP" b="1" dirty="0" smtClean="0">
                <a:cs typeface="ＭＳ Ｐゴシック" charset="0"/>
              </a:rPr>
              <a:t>Slip! Slop! Slap! Slide! Seek!</a:t>
            </a:r>
            <a:r>
              <a:rPr lang="ja-JP" altLang="en-US" b="1" dirty="0" smtClean="0">
                <a:latin typeface="Arial" charset="0"/>
                <a:cs typeface="ＭＳ Ｐゴシック" charset="0"/>
              </a:rPr>
              <a:t>”</a:t>
            </a:r>
            <a:endParaRPr lang="en-US" altLang="ja-JP" dirty="0" smtClean="0">
              <a:cs typeface="ＭＳ Ｐゴシック" charset="0"/>
            </a:endParaRPr>
          </a:p>
          <a:p>
            <a:pPr lvl="1" eaLnBrk="1" hangingPunct="1"/>
            <a:r>
              <a:rPr lang="en-US" dirty="0" smtClean="0"/>
              <a:t> Slip on a shirt</a:t>
            </a:r>
          </a:p>
          <a:p>
            <a:pPr lvl="1" eaLnBrk="1" hangingPunct="1"/>
            <a:r>
              <a:rPr lang="en-US" dirty="0" smtClean="0"/>
              <a:t> Slop on SPF 30 or higher broad spectrum sunscreen</a:t>
            </a:r>
          </a:p>
          <a:p>
            <a:pPr lvl="1" eaLnBrk="1" hangingPunct="1"/>
            <a:r>
              <a:rPr lang="en-US" dirty="0" smtClean="0"/>
              <a:t> Slap on a hat</a:t>
            </a:r>
          </a:p>
          <a:p>
            <a:pPr lvl="1" eaLnBrk="1" hangingPunct="1"/>
            <a:r>
              <a:rPr lang="en-US" dirty="0" smtClean="0"/>
              <a:t> Slide on sunglasses</a:t>
            </a:r>
          </a:p>
          <a:p>
            <a:pPr lvl="1" eaLnBrk="1" hangingPunct="1"/>
            <a:r>
              <a:rPr lang="en-US" dirty="0" smtClean="0"/>
              <a:t>Seek shade</a:t>
            </a:r>
          </a:p>
          <a:p>
            <a:endParaRPr lang="en-US" sz="1200" dirty="0"/>
          </a:p>
        </p:txBody>
      </p:sp>
      <p:sp>
        <p:nvSpPr>
          <p:cNvPr id="4" name="Slide Number Placeholder 3"/>
          <p:cNvSpPr>
            <a:spLocks noGrp="1"/>
          </p:cNvSpPr>
          <p:nvPr>
            <p:ph type="sldNum" sz="quarter" idx="10"/>
          </p:nvPr>
        </p:nvSpPr>
        <p:spPr/>
        <p:txBody>
          <a:bodyPr/>
          <a:lstStyle/>
          <a:p>
            <a:fld id="{B1F2441F-2358-174A-8B97-4DA92572A823}" type="slidenum">
              <a:rPr lang="en-US" smtClean="0"/>
              <a:pPr/>
              <a:t>21</a:t>
            </a:fld>
            <a:endParaRPr lang="en-US"/>
          </a:p>
        </p:txBody>
      </p:sp>
    </p:spTree>
    <p:extLst>
      <p:ext uri="{BB962C8B-B14F-4D97-AF65-F5344CB8AC3E}">
        <p14:creationId xmlns:p14="http://schemas.microsoft.com/office/powerpoint/2010/main" val="1057661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0" dirty="0" smtClean="0">
                <a:solidFill>
                  <a:schemeClr val="tx1"/>
                </a:solidFill>
                <a:latin typeface="+mn-lt"/>
                <a:ea typeface="+mn-ea"/>
                <a:cs typeface="+mn-cs"/>
              </a:rPr>
              <a:t>What </a:t>
            </a:r>
            <a:r>
              <a:rPr lang="en-US" b="1" dirty="0" smtClean="0"/>
              <a:t>skin cancer</a:t>
            </a:r>
            <a:r>
              <a:rPr lang="en-US" sz="1200" b="1" kern="1200" baseline="0" dirty="0" smtClean="0">
                <a:solidFill>
                  <a:schemeClr val="tx1"/>
                </a:solidFill>
                <a:latin typeface="+mn-lt"/>
                <a:ea typeface="+mn-ea"/>
                <a:cs typeface="+mn-cs"/>
              </a:rPr>
              <a:t> is </a:t>
            </a:r>
          </a:p>
          <a:p>
            <a:r>
              <a:rPr lang="en-US" sz="1200" kern="1200" baseline="0" dirty="0" smtClean="0">
                <a:solidFill>
                  <a:schemeClr val="tx1"/>
                </a:solidFill>
                <a:latin typeface="+mn-lt"/>
                <a:ea typeface="+mn-ea"/>
                <a:cs typeface="+mn-cs"/>
              </a:rPr>
              <a:t>Skin cancer is a disease of the body’s skin cells. It is usually caused by the sun’s ultraviolet radiation damaging the skin cells. When the skin cells die or are damaged, more skin cells are produced to replace them. Sometimes, this </a:t>
            </a:r>
            <a:r>
              <a:rPr lang="en-US" sz="1200" kern="1200" baseline="0" dirty="0" err="1" smtClean="0">
                <a:solidFill>
                  <a:schemeClr val="tx1"/>
                </a:solidFill>
                <a:latin typeface="+mn-lt"/>
                <a:ea typeface="+mn-ea"/>
                <a:cs typeface="+mn-cs"/>
              </a:rPr>
              <a:t>regrowth</a:t>
            </a:r>
            <a:r>
              <a:rPr lang="en-US" sz="1200" kern="1200" baseline="0" dirty="0" smtClean="0">
                <a:solidFill>
                  <a:schemeClr val="tx1"/>
                </a:solidFill>
                <a:latin typeface="+mn-lt"/>
                <a:ea typeface="+mn-ea"/>
                <a:cs typeface="+mn-cs"/>
              </a:rPr>
              <a:t> becomes disordered and cells multiply and form a </a:t>
            </a:r>
            <a:r>
              <a:rPr lang="en-US" sz="1200" kern="1200" baseline="0" dirty="0" err="1" smtClean="0">
                <a:solidFill>
                  <a:schemeClr val="tx1"/>
                </a:solidFill>
                <a:latin typeface="+mn-lt"/>
                <a:ea typeface="+mn-ea"/>
                <a:cs typeface="+mn-cs"/>
              </a:rPr>
              <a:t>tumour</a:t>
            </a:r>
            <a:r>
              <a:rPr lang="en-US" sz="1200" kern="1200" baseline="0" dirty="0" smtClean="0">
                <a:solidFill>
                  <a:schemeClr val="tx1"/>
                </a:solidFill>
                <a:latin typeface="+mn-lt"/>
                <a:ea typeface="+mn-ea"/>
                <a:cs typeface="+mn-cs"/>
              </a:rPr>
              <a:t> (or growth). The </a:t>
            </a:r>
            <a:r>
              <a:rPr lang="en-US" sz="1200" kern="1200" baseline="0" dirty="0" err="1" smtClean="0">
                <a:solidFill>
                  <a:schemeClr val="tx1"/>
                </a:solidFill>
                <a:latin typeface="+mn-lt"/>
                <a:ea typeface="+mn-ea"/>
                <a:cs typeface="+mn-cs"/>
              </a:rPr>
              <a:t>tumour</a:t>
            </a:r>
            <a:r>
              <a:rPr lang="en-US" sz="1200" kern="1200" baseline="0" dirty="0" smtClean="0">
                <a:solidFill>
                  <a:schemeClr val="tx1"/>
                </a:solidFill>
                <a:latin typeface="+mn-lt"/>
                <a:ea typeface="+mn-ea"/>
                <a:cs typeface="+mn-cs"/>
              </a:rPr>
              <a:t> can continue to grow and destroy healthy cells. </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The impact of the sun’s rays </a:t>
            </a:r>
          </a:p>
          <a:p>
            <a:r>
              <a:rPr lang="en-US" sz="1200" kern="1200" baseline="0" dirty="0" smtClean="0">
                <a:solidFill>
                  <a:schemeClr val="tx1"/>
                </a:solidFill>
                <a:latin typeface="+mn-lt"/>
                <a:ea typeface="+mn-ea"/>
                <a:cs typeface="+mn-cs"/>
              </a:rPr>
              <a:t>Each time the skin is exposed to ultraviolet radiation (UVR) from the sun, changes take place in the structure and function of the skin cells. Over time, the skin cells can become permanently damaged. This damage gets worse with each exposure to ultraviolet radiation and increases the risk of skin cancer when new skin cells are produced to replace the damaged ones. </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How it spreads </a:t>
            </a:r>
          </a:p>
          <a:p>
            <a:r>
              <a:rPr lang="en-US" sz="1200" kern="1200" baseline="0" dirty="0" smtClean="0">
                <a:solidFill>
                  <a:schemeClr val="tx1"/>
                </a:solidFill>
                <a:latin typeface="+mn-lt"/>
                <a:ea typeface="+mn-ea"/>
                <a:cs typeface="+mn-cs"/>
              </a:rPr>
              <a:t>Cancer cells can break off from the </a:t>
            </a:r>
            <a:r>
              <a:rPr lang="en-US" sz="1200" kern="1200" baseline="0" dirty="0" err="1" smtClean="0">
                <a:solidFill>
                  <a:schemeClr val="tx1"/>
                </a:solidFill>
                <a:latin typeface="+mn-lt"/>
                <a:ea typeface="+mn-ea"/>
                <a:cs typeface="+mn-cs"/>
              </a:rPr>
              <a:t>tumour</a:t>
            </a:r>
            <a:r>
              <a:rPr lang="en-US" sz="1200" kern="1200" baseline="0" dirty="0" smtClean="0">
                <a:solidFill>
                  <a:schemeClr val="tx1"/>
                </a:solidFill>
                <a:latin typeface="+mn-lt"/>
                <a:ea typeface="+mn-ea"/>
                <a:cs typeface="+mn-cs"/>
              </a:rPr>
              <a:t> and can be carried to other parts of the body by the bloodstream or lymphatic system. These cancer cells can then multiply and form other </a:t>
            </a:r>
            <a:r>
              <a:rPr lang="en-US" sz="1200" kern="1200" baseline="0" dirty="0" err="1" smtClean="0">
                <a:solidFill>
                  <a:schemeClr val="tx1"/>
                </a:solidFill>
                <a:latin typeface="+mn-lt"/>
                <a:ea typeface="+mn-ea"/>
                <a:cs typeface="+mn-cs"/>
              </a:rPr>
              <a:t>tumours</a:t>
            </a:r>
            <a:r>
              <a:rPr lang="en-US" sz="1200" kern="1200" baseline="0" dirty="0" smtClean="0">
                <a:solidFill>
                  <a:schemeClr val="tx1"/>
                </a:solidFill>
                <a:latin typeface="+mn-lt"/>
                <a:ea typeface="+mn-ea"/>
                <a:cs typeface="+mn-cs"/>
              </a:rPr>
              <a:t> in other parts of the body, including the brain, liver and lungs. </a:t>
            </a:r>
            <a:endParaRPr lang="en-US" sz="1200" dirty="0"/>
          </a:p>
        </p:txBody>
      </p:sp>
      <p:sp>
        <p:nvSpPr>
          <p:cNvPr id="4" name="Slide Number Placeholder 3"/>
          <p:cNvSpPr>
            <a:spLocks noGrp="1"/>
          </p:cNvSpPr>
          <p:nvPr>
            <p:ph type="sldNum" sz="quarter" idx="10"/>
          </p:nvPr>
        </p:nvSpPr>
        <p:spPr/>
        <p:txBody>
          <a:bodyPr/>
          <a:lstStyle/>
          <a:p>
            <a:fld id="{B1F2441F-2358-174A-8B97-4DA92572A823}" type="slidenum">
              <a:rPr lang="en-US" smtClean="0"/>
              <a:pPr/>
              <a:t>3</a:t>
            </a:fld>
            <a:endParaRPr lang="en-US"/>
          </a:p>
        </p:txBody>
      </p:sp>
    </p:spTree>
    <p:extLst>
      <p:ext uri="{BB962C8B-B14F-4D97-AF65-F5344CB8AC3E}">
        <p14:creationId xmlns:p14="http://schemas.microsoft.com/office/powerpoint/2010/main" val="1057661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ＭＳ Ｐゴシック" charset="0"/>
              </a:rPr>
              <a:t>Melanomas can occur anywhere on the skin, but are more likely to develop in certain locations. The back and shoulders are the most common sites in men. In women, the legs are most commonly affected. However, they can  occur anywhere but are rarely found on areas of the skin that are always shielded from the sun.</a:t>
            </a:r>
          </a:p>
          <a:p>
            <a:pPr eaLnBrk="1" hangingPunct="1"/>
            <a:endParaRPr lang="en-US" dirty="0" smtClean="0">
              <a:cs typeface="ＭＳ Ｐゴシック" charset="0"/>
            </a:endParaRPr>
          </a:p>
          <a:p>
            <a:pPr eaLnBrk="1" hangingPunct="1"/>
            <a:r>
              <a:rPr lang="en-US" dirty="0" smtClean="0">
                <a:cs typeface="ＭＳ Ｐゴシック" charset="0"/>
              </a:rPr>
              <a:t>Melanoma is much less common than basal cell and </a:t>
            </a:r>
            <a:r>
              <a:rPr lang="en-US" dirty="0" err="1" smtClean="0">
                <a:cs typeface="ＭＳ Ｐゴシック" charset="0"/>
              </a:rPr>
              <a:t>squamous</a:t>
            </a:r>
            <a:r>
              <a:rPr lang="en-US" dirty="0" smtClean="0">
                <a:cs typeface="ＭＳ Ｐゴシック" charset="0"/>
              </a:rPr>
              <a:t> cell skin cancers, but it can be far more serious. Like basal cell and </a:t>
            </a:r>
            <a:r>
              <a:rPr lang="en-US" dirty="0" err="1" smtClean="0">
                <a:cs typeface="ＭＳ Ｐゴシック" charset="0"/>
              </a:rPr>
              <a:t>squamous</a:t>
            </a:r>
            <a:r>
              <a:rPr lang="en-US" dirty="0" smtClean="0">
                <a:cs typeface="ＭＳ Ｐゴシック" charset="0"/>
              </a:rPr>
              <a:t> cell cancers, melanoma is almost always curable in its early stages. However, melanoma cells can travel in the bloodstream and grow (metastasize) in other parts of the body particularly the brain, bones, liver and lung.  If the melanoma travels and metastasizes they can grow very rapidly and are very difficult to treat, and the</a:t>
            </a:r>
            <a:r>
              <a:rPr lang="en-US" altLang="ja-JP" dirty="0" smtClean="0">
                <a:cs typeface="ＭＳ Ｐゴシック" charset="0"/>
              </a:rPr>
              <a:t> prognosis is generally poor.</a:t>
            </a:r>
          </a:p>
          <a:p>
            <a:pPr eaLnBrk="1" hangingPunct="1"/>
            <a:endParaRPr lang="en-US" dirty="0" smtClean="0">
              <a:cs typeface="ＭＳ Ｐゴシック" charset="0"/>
            </a:endParaRPr>
          </a:p>
          <a:p>
            <a:endParaRPr lang="en-US" sz="1200" dirty="0"/>
          </a:p>
        </p:txBody>
      </p:sp>
      <p:sp>
        <p:nvSpPr>
          <p:cNvPr id="4" name="Slide Number Placeholder 3"/>
          <p:cNvSpPr>
            <a:spLocks noGrp="1"/>
          </p:cNvSpPr>
          <p:nvPr>
            <p:ph type="sldNum" sz="quarter" idx="10"/>
          </p:nvPr>
        </p:nvSpPr>
        <p:spPr/>
        <p:txBody>
          <a:bodyPr/>
          <a:lstStyle/>
          <a:p>
            <a:fld id="{B1F2441F-2358-174A-8B97-4DA92572A823}" type="slidenum">
              <a:rPr lang="en-US" smtClean="0"/>
              <a:pPr/>
              <a:t>4</a:t>
            </a:fld>
            <a:endParaRPr lang="en-US"/>
          </a:p>
        </p:txBody>
      </p:sp>
    </p:spTree>
    <p:extLst>
      <p:ext uri="{BB962C8B-B14F-4D97-AF65-F5344CB8AC3E}">
        <p14:creationId xmlns:p14="http://schemas.microsoft.com/office/powerpoint/2010/main" val="1057661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B1F2441F-2358-174A-8B97-4DA92572A823}" type="slidenum">
              <a:rPr lang="en-US" smtClean="0"/>
              <a:pPr/>
              <a:t>5</a:t>
            </a:fld>
            <a:endParaRPr lang="en-US"/>
          </a:p>
        </p:txBody>
      </p:sp>
    </p:spTree>
    <p:extLst>
      <p:ext uri="{BB962C8B-B14F-4D97-AF65-F5344CB8AC3E}">
        <p14:creationId xmlns:p14="http://schemas.microsoft.com/office/powerpoint/2010/main" val="1057661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cs typeface="ＭＳ Ｐゴシック" charset="0"/>
              </a:rPr>
              <a:t>Skin cancers are often divided into 2 groups – melanomas and non-melanomas. It is important for you to know what melanomas and non-melanomas look like. That way, you can find them at the earliest possible stage, when skin cancers are most easily cured. Look out for the following warning signs in non-melanoma carcinomas:</a:t>
            </a:r>
          </a:p>
          <a:p>
            <a:pPr marL="271463" indent="-271463" eaLnBrk="1" hangingPunct="1">
              <a:buFont typeface="Arial"/>
              <a:buChar char="•"/>
            </a:pPr>
            <a:r>
              <a:rPr lang="en-US" dirty="0" smtClean="0">
                <a:cs typeface="ＭＳ Ｐゴシック" charset="0"/>
              </a:rPr>
              <a:t>BCC: a small lump or scaly patch that might have a pearly appearance or become ulcerated</a:t>
            </a:r>
          </a:p>
          <a:p>
            <a:pPr marL="271463" indent="-271463" eaLnBrk="1" hangingPunct="1">
              <a:buFont typeface="Arial"/>
              <a:buChar char="•"/>
            </a:pPr>
            <a:r>
              <a:rPr lang="en-US" dirty="0" smtClean="0">
                <a:cs typeface="ＭＳ Ｐゴシック" charset="0"/>
              </a:rPr>
              <a:t>SCC: flat, scaly patches or sores that won’t heal and might bleed easily.</a:t>
            </a:r>
          </a:p>
          <a:p>
            <a:pPr eaLnBrk="1" hangingPunct="1"/>
            <a:endParaRPr lang="en-US" b="1" dirty="0" smtClean="0">
              <a:cs typeface="ＭＳ Ｐゴシック" charset="0"/>
            </a:endParaRPr>
          </a:p>
          <a:p>
            <a:pPr eaLnBrk="1" hangingPunct="1"/>
            <a:r>
              <a:rPr lang="en-US" b="1" dirty="0" smtClean="0">
                <a:cs typeface="ＭＳ Ｐゴシック" charset="0"/>
              </a:rPr>
              <a:t>Non-melanomas</a:t>
            </a:r>
            <a:r>
              <a:rPr lang="en-US" dirty="0" smtClean="0">
                <a:cs typeface="ＭＳ Ｐゴシック" charset="0"/>
              </a:rPr>
              <a:t> include </a:t>
            </a:r>
            <a:r>
              <a:rPr lang="en-US" b="1" dirty="0" smtClean="0">
                <a:cs typeface="ＭＳ Ｐゴシック" charset="0"/>
              </a:rPr>
              <a:t>basal cell cancers</a:t>
            </a:r>
            <a:r>
              <a:rPr lang="en-US" dirty="0" smtClean="0">
                <a:cs typeface="ＭＳ Ｐゴシック" charset="0"/>
              </a:rPr>
              <a:t> and </a:t>
            </a:r>
            <a:r>
              <a:rPr lang="en-US" b="1" dirty="0" smtClean="0">
                <a:cs typeface="ＭＳ Ｐゴシック" charset="0"/>
              </a:rPr>
              <a:t>squamous cell cancers</a:t>
            </a:r>
            <a:r>
              <a:rPr lang="en-US" dirty="0" smtClean="0">
                <a:cs typeface="ＭＳ Ｐゴシック" charset="0"/>
              </a:rPr>
              <a:t> and are the most common cancers of the skin. They are called non-melanomas because they develop from skin cells other than melanocytes (the cells that make the brown pigment that gives skin its color). Both basal cell and squamous cell cancers are found mainly on sun-exposed parts of the body such as the hands, head and neck, and their occurrence is related to lifetime sun exposure.</a:t>
            </a:r>
          </a:p>
          <a:p>
            <a:pPr eaLnBrk="1" hangingPunct="1"/>
            <a:endParaRPr lang="en-US" dirty="0" smtClean="0">
              <a:cs typeface="ＭＳ Ｐゴシック" charset="0"/>
            </a:endParaRPr>
          </a:p>
          <a:p>
            <a:pPr eaLnBrk="1" hangingPunct="1"/>
            <a:r>
              <a:rPr lang="en-US" dirty="0" smtClean="0">
                <a:cs typeface="ＭＳ Ｐゴシック" charset="0"/>
              </a:rPr>
              <a:t>Non-melanomas rarely spread elsewhere in the body and are more commonly diagnosed among older people.</a:t>
            </a:r>
            <a:endParaRPr lang="en-US" b="1" dirty="0" smtClean="0">
              <a:cs typeface="ＭＳ Ｐゴシック" charset="0"/>
            </a:endParaRPr>
          </a:p>
          <a:p>
            <a:endParaRPr lang="en-US" sz="1200" dirty="0"/>
          </a:p>
        </p:txBody>
      </p:sp>
      <p:sp>
        <p:nvSpPr>
          <p:cNvPr id="4" name="Slide Number Placeholder 3"/>
          <p:cNvSpPr>
            <a:spLocks noGrp="1"/>
          </p:cNvSpPr>
          <p:nvPr>
            <p:ph type="sldNum" sz="quarter" idx="10"/>
          </p:nvPr>
        </p:nvSpPr>
        <p:spPr/>
        <p:txBody>
          <a:bodyPr/>
          <a:lstStyle/>
          <a:p>
            <a:fld id="{B1F2441F-2358-174A-8B97-4DA92572A823}" type="slidenum">
              <a:rPr lang="en-US" smtClean="0"/>
              <a:pPr/>
              <a:t>6</a:t>
            </a:fld>
            <a:endParaRPr lang="en-US"/>
          </a:p>
        </p:txBody>
      </p:sp>
    </p:spTree>
    <p:extLst>
      <p:ext uri="{BB962C8B-B14F-4D97-AF65-F5344CB8AC3E}">
        <p14:creationId xmlns:p14="http://schemas.microsoft.com/office/powerpoint/2010/main" val="1057661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Australian incidence rate of melanoma (number of new cases per 100,000 people) is one of the highest in the world. There were: </a:t>
            </a:r>
          </a:p>
          <a:p>
            <a:pPr marL="355600" indent="-355600">
              <a:buFont typeface="Arial"/>
              <a:buChar char="•"/>
            </a:pPr>
            <a:r>
              <a:rPr lang="en-US" dirty="0" smtClean="0"/>
              <a:t>14 320 estimated new cases in 2018 (8653 males and 5667 females) </a:t>
            </a:r>
          </a:p>
          <a:p>
            <a:pPr marL="355600" indent="-355600">
              <a:buFont typeface="Arial"/>
              <a:buChar char="•"/>
            </a:pPr>
            <a:r>
              <a:rPr lang="en-US" dirty="0" smtClean="0"/>
              <a:t>13 283 estimated new cases in 2016 Australia (7847 males and 5436 females) </a:t>
            </a:r>
          </a:p>
          <a:p>
            <a:pPr marL="355600" indent="-355600">
              <a:buFont typeface="Arial"/>
              <a:buChar char="•"/>
            </a:pPr>
            <a:r>
              <a:rPr lang="en-US" dirty="0" smtClean="0"/>
              <a:t>12 510 new cases in 2012.</a:t>
            </a:r>
          </a:p>
          <a:p>
            <a:pPr>
              <a:buFontTx/>
              <a:buChar char="-"/>
            </a:pPr>
            <a:endParaRPr lang="en-US" dirty="0" smtClean="0">
              <a:cs typeface="+mn-cs"/>
            </a:endParaRPr>
          </a:p>
          <a:p>
            <a:r>
              <a:rPr lang="en-US" dirty="0" smtClean="0"/>
              <a:t>Queensland has the highest incidence rate for melanoma in the world. Each year around 3700 new cases are diagnosed. However, as at 2016, after 30 years of prevention campaign the rates were: </a:t>
            </a:r>
          </a:p>
          <a:p>
            <a:pPr marL="355600" indent="-355600">
              <a:buFont typeface="Arial"/>
              <a:buChar char="•"/>
            </a:pPr>
            <a:r>
              <a:rPr lang="en-US" dirty="0" err="1" smtClean="0"/>
              <a:t>plateauing</a:t>
            </a:r>
            <a:r>
              <a:rPr lang="en-US" dirty="0" smtClean="0"/>
              <a:t> in those aged 40–59 years </a:t>
            </a:r>
          </a:p>
          <a:p>
            <a:pPr marL="355600" indent="-355600">
              <a:buFont typeface="Arial"/>
              <a:buChar char="•"/>
            </a:pPr>
            <a:r>
              <a:rPr lang="en-US" dirty="0" smtClean="0"/>
              <a:t>declining in those under 40 years of age. </a:t>
            </a:r>
          </a:p>
          <a:p>
            <a:pPr eaLnBrk="1" hangingPunct="1">
              <a:defRPr/>
            </a:pPr>
            <a:endParaRPr lang="en-US" dirty="0" smtClean="0"/>
          </a:p>
        </p:txBody>
      </p:sp>
      <p:sp>
        <p:nvSpPr>
          <p:cNvPr id="4" name="Slide Number Placeholder 3"/>
          <p:cNvSpPr>
            <a:spLocks noGrp="1"/>
          </p:cNvSpPr>
          <p:nvPr>
            <p:ph type="sldNum" sz="quarter" idx="10"/>
          </p:nvPr>
        </p:nvSpPr>
        <p:spPr/>
        <p:txBody>
          <a:bodyPr/>
          <a:lstStyle/>
          <a:p>
            <a:fld id="{B1F2441F-2358-174A-8B97-4DA92572A823}" type="slidenum">
              <a:rPr lang="en-US" smtClean="0"/>
              <a:pPr/>
              <a:t>7</a:t>
            </a:fld>
            <a:endParaRPr lang="en-US"/>
          </a:p>
        </p:txBody>
      </p:sp>
    </p:spTree>
    <p:extLst>
      <p:ext uri="{BB962C8B-B14F-4D97-AF65-F5344CB8AC3E}">
        <p14:creationId xmlns:p14="http://schemas.microsoft.com/office/powerpoint/2010/main" val="1057661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399"/>
            <a:ext cx="5486400" cy="4341813"/>
          </a:xfrm>
        </p:spPr>
        <p:txBody>
          <a:bodyPr/>
          <a:lstStyle/>
          <a:p>
            <a:r>
              <a:rPr lang="en-US" sz="1200" kern="1200" baseline="0" dirty="0" smtClean="0">
                <a:solidFill>
                  <a:schemeClr val="tx1"/>
                </a:solidFill>
                <a:latin typeface="+mn-lt"/>
                <a:ea typeface="+mn-ea"/>
                <a:cs typeface="+mn-cs"/>
              </a:rPr>
              <a:t>From 1982 to 2016, the </a:t>
            </a:r>
            <a:r>
              <a:rPr lang="en-US" sz="1200" b="1" kern="1200" baseline="0" dirty="0" smtClean="0">
                <a:solidFill>
                  <a:schemeClr val="tx1"/>
                </a:solidFill>
                <a:latin typeface="+mn-lt"/>
                <a:ea typeface="+mn-ea"/>
                <a:cs typeface="+mn-cs"/>
              </a:rPr>
              <a:t>mortality rate (number of deaths per 100,000 people): </a:t>
            </a:r>
          </a:p>
          <a:p>
            <a:pPr marL="271463" indent="-271463">
              <a:buFont typeface="Arial"/>
              <a:buChar char="•"/>
            </a:pPr>
            <a:r>
              <a:rPr lang="en-US" sz="1200" kern="1200" baseline="0" dirty="0" smtClean="0">
                <a:solidFill>
                  <a:schemeClr val="tx1"/>
                </a:solidFill>
                <a:latin typeface="+mn-lt"/>
                <a:ea typeface="+mn-ea"/>
                <a:cs typeface="+mn-cs"/>
              </a:rPr>
              <a:t>dropped for the three youngest age groups (0–39 yrs, 40–49 yrs, 50–59 yrs) </a:t>
            </a:r>
            <a:endParaRPr lang="en-US" dirty="0" smtClean="0"/>
          </a:p>
          <a:p>
            <a:pPr marL="271463" indent="-271463">
              <a:buFont typeface="Arial"/>
              <a:buChar char="•"/>
            </a:pPr>
            <a:r>
              <a:rPr lang="en-US" dirty="0" smtClean="0"/>
              <a:t>increased for the three oldest age groups (60–69 yrs, 70–79 yrs and 80 yrs and over).</a:t>
            </a:r>
          </a:p>
          <a:p>
            <a:endParaRPr lang="en-US" dirty="0" smtClean="0"/>
          </a:p>
          <a:p>
            <a:r>
              <a:rPr lang="en-US" sz="1200" kern="1200" baseline="0" dirty="0" smtClean="0">
                <a:solidFill>
                  <a:schemeClr val="tx1"/>
                </a:solidFill>
                <a:latin typeface="+mn-lt"/>
                <a:ea typeface="+mn-ea"/>
                <a:cs typeface="+mn-cs"/>
              </a:rPr>
              <a:t>The </a:t>
            </a:r>
            <a:r>
              <a:rPr lang="en-US" sz="1200" b="1" kern="1200" baseline="0" dirty="0" smtClean="0">
                <a:solidFill>
                  <a:schemeClr val="tx1"/>
                </a:solidFill>
                <a:latin typeface="+mn-lt"/>
                <a:ea typeface="+mn-ea"/>
                <a:cs typeface="+mn-cs"/>
              </a:rPr>
              <a:t>number of deaths in the same period increased for all age groups except those aged under 40 years: </a:t>
            </a:r>
          </a:p>
          <a:p>
            <a:pPr marL="271463" indent="-271463">
              <a:buFont typeface="Arial"/>
              <a:buChar char="•"/>
            </a:pPr>
            <a:r>
              <a:rPr lang="en-US" dirty="0" smtClean="0"/>
              <a:t>For people 0–39 years of age, deaths dropped from 93 in 1982 to an estimated 50 deaths in 2016—for this age group, the number of deaths has been progressively decreasing since 1995. This is attributed to the many sun protection campaigns and sun protection policies e.g. in schools that have been in place for most of their lives. However, melanoma is the most common cancer in 15–39 year-olds, making up 20% of all their cancer cases. </a:t>
            </a:r>
          </a:p>
          <a:p>
            <a:pPr marL="271463" indent="-271463">
              <a:buFont typeface="Arial"/>
              <a:buChar char="•"/>
            </a:pPr>
            <a:r>
              <a:rPr lang="en-US" sz="1200" kern="1200" baseline="0" dirty="0" smtClean="0">
                <a:solidFill>
                  <a:schemeClr val="tx1"/>
                </a:solidFill>
                <a:latin typeface="+mn-lt"/>
                <a:ea typeface="+mn-ea"/>
                <a:cs typeface="+mn-cs"/>
              </a:rPr>
              <a:t>For those aged 40–59 years, the declining mortality rate (number of deaths per 100,000 people) was offset by the population increasing by approximately 50% in this period so the actual number of deaths increased. </a:t>
            </a:r>
            <a:endParaRPr lang="en-US" dirty="0" smtClean="0"/>
          </a:p>
          <a:p>
            <a:pPr marL="271463" indent="-271463">
              <a:buFont typeface="Arial"/>
              <a:buChar char="•"/>
            </a:pPr>
            <a:r>
              <a:rPr lang="en-US" sz="1200" kern="1200" baseline="0" dirty="0" smtClean="0">
                <a:solidFill>
                  <a:schemeClr val="tx1"/>
                </a:solidFill>
                <a:latin typeface="+mn-lt"/>
                <a:ea typeface="+mn-ea"/>
                <a:cs typeface="+mn-cs"/>
              </a:rPr>
              <a:t>For those aged 60 years and over, both the increased mortality rate as well as the growth in population in this age group contributed to an increase in the number of deaths. </a:t>
            </a:r>
          </a:p>
          <a:p>
            <a:r>
              <a:rPr lang="en-US" sz="1200" kern="1200" baseline="0" dirty="0" smtClean="0">
                <a:solidFill>
                  <a:schemeClr val="tx1"/>
                </a:solidFill>
                <a:latin typeface="+mn-lt"/>
                <a:ea typeface="+mn-ea"/>
                <a:cs typeface="+mn-cs"/>
              </a:rPr>
              <a:t>The number of deaths per year from melanoma among people over 40 years of age continues to increase and is expected to for many years due to unprotected UVR exposure in younger years. </a:t>
            </a:r>
          </a:p>
          <a:p>
            <a:r>
              <a:rPr lang="en-US" dirty="0" smtClean="0"/>
              <a:t>The number of deaths in Queensland in 2016 due to melanoma was 310.</a:t>
            </a:r>
            <a:endParaRPr lang="en-US" sz="1200" kern="1200" baseline="0" dirty="0" smtClean="0">
              <a:solidFill>
                <a:schemeClr val="tx1"/>
              </a:solidFill>
              <a:latin typeface="+mn-lt"/>
              <a:ea typeface="+mn-ea"/>
              <a:cs typeface="+mn-cs"/>
            </a:endParaRPr>
          </a:p>
          <a:p>
            <a:endParaRPr lang="en-US" sz="1200" dirty="0"/>
          </a:p>
        </p:txBody>
      </p:sp>
      <p:sp>
        <p:nvSpPr>
          <p:cNvPr id="4" name="Slide Number Placeholder 3"/>
          <p:cNvSpPr>
            <a:spLocks noGrp="1"/>
          </p:cNvSpPr>
          <p:nvPr>
            <p:ph type="sldNum" sz="quarter" idx="10"/>
          </p:nvPr>
        </p:nvSpPr>
        <p:spPr/>
        <p:txBody>
          <a:bodyPr/>
          <a:lstStyle/>
          <a:p>
            <a:fld id="{B1F2441F-2358-174A-8B97-4DA92572A823}" type="slidenum">
              <a:rPr lang="en-US" smtClean="0"/>
              <a:pPr/>
              <a:t>8</a:t>
            </a:fld>
            <a:endParaRPr lang="en-US"/>
          </a:p>
        </p:txBody>
      </p:sp>
    </p:spTree>
    <p:extLst>
      <p:ext uri="{BB962C8B-B14F-4D97-AF65-F5344CB8AC3E}">
        <p14:creationId xmlns:p14="http://schemas.microsoft.com/office/powerpoint/2010/main" val="1057661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ＭＳ Ｐゴシック" charset="0"/>
              </a:rPr>
              <a:t>Everyone's skin and eyes can be damaged by the sun and other UV rays. Those with lighter skin are more likely to burn. Sunburns are thought to increase your risk of skin cancer, especially melanoma. But UV exposure can raise skin cancer risk even without causing a sunburn. </a:t>
            </a:r>
            <a:br>
              <a:rPr lang="en-US" dirty="0" smtClean="0">
                <a:cs typeface="ＭＳ Ｐゴシック" charset="0"/>
              </a:rPr>
            </a:br>
            <a:r>
              <a:rPr lang="en-US" dirty="0" smtClean="0">
                <a:cs typeface="ＭＳ Ｐゴシック" charset="0"/>
              </a:rPr>
              <a:t/>
            </a:r>
            <a:br>
              <a:rPr lang="en-US" dirty="0" smtClean="0">
                <a:cs typeface="ＭＳ Ｐゴシック" charset="0"/>
              </a:rPr>
            </a:br>
            <a:r>
              <a:rPr lang="en-US" dirty="0" smtClean="0">
                <a:cs typeface="ＭＳ Ｐゴシック" charset="0"/>
              </a:rPr>
              <a:t>Although people with light skin are more likely to have sun damage, darker skinned people also can be affected. People with darker skin tan more easily than others. But tanning is still a form of skin damage. Tanning occurs when UV radiation is absorbed by the skin, causing an increase in the activity and number of melanocytes, the cells that make the pigment melanin. Melanin helps to block out damaging rays up to a point, which is why darker skinned people burn less easily. </a:t>
            </a:r>
            <a:r>
              <a:rPr lang="en-US" dirty="0" smtClean="0"/>
              <a:t>While some people such as naturally dark (or olive) skinned people have skin types that are less likely to burn, they are still at risk of developing skin cancer. However, the risk is lower. </a:t>
            </a:r>
          </a:p>
          <a:p>
            <a:endParaRPr lang="en-US" dirty="0" smtClean="0"/>
          </a:p>
          <a:p>
            <a:r>
              <a:rPr lang="en-AU" dirty="0" smtClean="0"/>
              <a:t>Nevertheless, dark-skinned people still get skin cancer, although their skin cancers may develop in unusual places, for example under their fingernails or on the soles of their feet.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cs typeface="ＭＳ Ｐゴシック" charset="0"/>
              </a:rPr>
              <a:t/>
            </a:r>
            <a:br>
              <a:rPr lang="en-US" dirty="0" smtClean="0">
                <a:cs typeface="ＭＳ Ｐゴシック" charset="0"/>
              </a:rPr>
            </a:br>
            <a:endParaRPr lang="en-US" sz="1200" dirty="0"/>
          </a:p>
        </p:txBody>
      </p:sp>
      <p:sp>
        <p:nvSpPr>
          <p:cNvPr id="4" name="Slide Number Placeholder 3"/>
          <p:cNvSpPr>
            <a:spLocks noGrp="1"/>
          </p:cNvSpPr>
          <p:nvPr>
            <p:ph type="sldNum" sz="quarter" idx="10"/>
          </p:nvPr>
        </p:nvSpPr>
        <p:spPr/>
        <p:txBody>
          <a:bodyPr/>
          <a:lstStyle/>
          <a:p>
            <a:fld id="{B1F2441F-2358-174A-8B97-4DA92572A823}" type="slidenum">
              <a:rPr lang="en-US" smtClean="0"/>
              <a:pPr/>
              <a:t>9</a:t>
            </a:fld>
            <a:endParaRPr lang="en-US"/>
          </a:p>
        </p:txBody>
      </p:sp>
    </p:spTree>
    <p:extLst>
      <p:ext uri="{BB962C8B-B14F-4D97-AF65-F5344CB8AC3E}">
        <p14:creationId xmlns:p14="http://schemas.microsoft.com/office/powerpoint/2010/main" val="1057661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111709-0BAD-7146-9F64-BD19EB734048}" type="datetimeFigureOut">
              <a:rPr lang="en-US" smtClean="0"/>
              <a:pPr/>
              <a:t>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B5BDF-12FD-E947-A5AC-CAAD4322B112}" type="slidenum">
              <a:rPr lang="en-US" smtClean="0"/>
              <a:pPr/>
              <a:t>‹#›</a:t>
            </a:fld>
            <a:endParaRPr lang="en-US"/>
          </a:p>
        </p:txBody>
      </p:sp>
    </p:spTree>
    <p:extLst>
      <p:ext uri="{BB962C8B-B14F-4D97-AF65-F5344CB8AC3E}">
        <p14:creationId xmlns:p14="http://schemas.microsoft.com/office/powerpoint/2010/main" val="3114233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11709-0BAD-7146-9F64-BD19EB734048}" type="datetimeFigureOut">
              <a:rPr lang="en-US" smtClean="0"/>
              <a:pPr/>
              <a:t>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B5BDF-12FD-E947-A5AC-CAAD4322B112}" type="slidenum">
              <a:rPr lang="en-US" smtClean="0"/>
              <a:pPr/>
              <a:t>‹#›</a:t>
            </a:fld>
            <a:endParaRPr lang="en-US"/>
          </a:p>
        </p:txBody>
      </p:sp>
    </p:spTree>
    <p:extLst>
      <p:ext uri="{BB962C8B-B14F-4D97-AF65-F5344CB8AC3E}">
        <p14:creationId xmlns:p14="http://schemas.microsoft.com/office/powerpoint/2010/main" val="2903114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11709-0BAD-7146-9F64-BD19EB734048}" type="datetimeFigureOut">
              <a:rPr lang="en-US" smtClean="0"/>
              <a:pPr/>
              <a:t>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B5BDF-12FD-E947-A5AC-CAAD4322B112}" type="slidenum">
              <a:rPr lang="en-US" smtClean="0"/>
              <a:pPr/>
              <a:t>‹#›</a:t>
            </a:fld>
            <a:endParaRPr lang="en-US"/>
          </a:p>
        </p:txBody>
      </p:sp>
    </p:spTree>
    <p:extLst>
      <p:ext uri="{BB962C8B-B14F-4D97-AF65-F5344CB8AC3E}">
        <p14:creationId xmlns:p14="http://schemas.microsoft.com/office/powerpoint/2010/main" val="2963525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11709-0BAD-7146-9F64-BD19EB734048}" type="datetimeFigureOut">
              <a:rPr lang="en-US" smtClean="0"/>
              <a:pPr/>
              <a:t>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B5BDF-12FD-E947-A5AC-CAAD4322B112}" type="slidenum">
              <a:rPr lang="en-US" smtClean="0"/>
              <a:pPr/>
              <a:t>‹#›</a:t>
            </a:fld>
            <a:endParaRPr lang="en-US"/>
          </a:p>
        </p:txBody>
      </p:sp>
    </p:spTree>
    <p:extLst>
      <p:ext uri="{BB962C8B-B14F-4D97-AF65-F5344CB8AC3E}">
        <p14:creationId xmlns:p14="http://schemas.microsoft.com/office/powerpoint/2010/main" val="1452458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111709-0BAD-7146-9F64-BD19EB734048}" type="datetimeFigureOut">
              <a:rPr lang="en-US" smtClean="0"/>
              <a:pPr/>
              <a:t>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B5BDF-12FD-E947-A5AC-CAAD4322B112}" type="slidenum">
              <a:rPr lang="en-US" smtClean="0"/>
              <a:pPr/>
              <a:t>‹#›</a:t>
            </a:fld>
            <a:endParaRPr lang="en-US"/>
          </a:p>
        </p:txBody>
      </p:sp>
    </p:spTree>
    <p:extLst>
      <p:ext uri="{BB962C8B-B14F-4D97-AF65-F5344CB8AC3E}">
        <p14:creationId xmlns:p14="http://schemas.microsoft.com/office/powerpoint/2010/main" val="509755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111709-0BAD-7146-9F64-BD19EB734048}" type="datetimeFigureOut">
              <a:rPr lang="en-US" smtClean="0"/>
              <a:pPr/>
              <a:t>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B5BDF-12FD-E947-A5AC-CAAD4322B112}" type="slidenum">
              <a:rPr lang="en-US" smtClean="0"/>
              <a:pPr/>
              <a:t>‹#›</a:t>
            </a:fld>
            <a:endParaRPr lang="en-US"/>
          </a:p>
        </p:txBody>
      </p:sp>
    </p:spTree>
    <p:extLst>
      <p:ext uri="{BB962C8B-B14F-4D97-AF65-F5344CB8AC3E}">
        <p14:creationId xmlns:p14="http://schemas.microsoft.com/office/powerpoint/2010/main" val="853143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111709-0BAD-7146-9F64-BD19EB734048}" type="datetimeFigureOut">
              <a:rPr lang="en-US" smtClean="0"/>
              <a:pPr/>
              <a:t>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FB5BDF-12FD-E947-A5AC-CAAD4322B112}" type="slidenum">
              <a:rPr lang="en-US" smtClean="0"/>
              <a:pPr/>
              <a:t>‹#›</a:t>
            </a:fld>
            <a:endParaRPr lang="en-US"/>
          </a:p>
        </p:txBody>
      </p:sp>
    </p:spTree>
    <p:extLst>
      <p:ext uri="{BB962C8B-B14F-4D97-AF65-F5344CB8AC3E}">
        <p14:creationId xmlns:p14="http://schemas.microsoft.com/office/powerpoint/2010/main" val="3460858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111709-0BAD-7146-9F64-BD19EB734048}" type="datetimeFigureOut">
              <a:rPr lang="en-US" smtClean="0"/>
              <a:pPr/>
              <a:t>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FB5BDF-12FD-E947-A5AC-CAAD4322B112}" type="slidenum">
              <a:rPr lang="en-US" smtClean="0"/>
              <a:pPr/>
              <a:t>‹#›</a:t>
            </a:fld>
            <a:endParaRPr lang="en-US"/>
          </a:p>
        </p:txBody>
      </p:sp>
    </p:spTree>
    <p:extLst>
      <p:ext uri="{BB962C8B-B14F-4D97-AF65-F5344CB8AC3E}">
        <p14:creationId xmlns:p14="http://schemas.microsoft.com/office/powerpoint/2010/main" val="1148180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111709-0BAD-7146-9F64-BD19EB734048}" type="datetimeFigureOut">
              <a:rPr lang="en-US" smtClean="0"/>
              <a:pPr/>
              <a:t>1/2/19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FB5BDF-12FD-E947-A5AC-CAAD4322B112}" type="slidenum">
              <a:rPr lang="en-US" smtClean="0"/>
              <a:pPr/>
              <a:t>‹#›</a:t>
            </a:fld>
            <a:endParaRPr lang="en-US"/>
          </a:p>
        </p:txBody>
      </p:sp>
    </p:spTree>
    <p:extLst>
      <p:ext uri="{BB962C8B-B14F-4D97-AF65-F5344CB8AC3E}">
        <p14:creationId xmlns:p14="http://schemas.microsoft.com/office/powerpoint/2010/main" val="502908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111709-0BAD-7146-9F64-BD19EB734048}" type="datetimeFigureOut">
              <a:rPr lang="en-US" smtClean="0"/>
              <a:pPr/>
              <a:t>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B5BDF-12FD-E947-A5AC-CAAD4322B112}" type="slidenum">
              <a:rPr lang="en-US" smtClean="0"/>
              <a:pPr/>
              <a:t>‹#›</a:t>
            </a:fld>
            <a:endParaRPr lang="en-US"/>
          </a:p>
        </p:txBody>
      </p:sp>
    </p:spTree>
    <p:extLst>
      <p:ext uri="{BB962C8B-B14F-4D97-AF65-F5344CB8AC3E}">
        <p14:creationId xmlns:p14="http://schemas.microsoft.com/office/powerpoint/2010/main" val="403427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111709-0BAD-7146-9F64-BD19EB734048}" type="datetimeFigureOut">
              <a:rPr lang="en-US" smtClean="0"/>
              <a:pPr/>
              <a:t>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B5BDF-12FD-E947-A5AC-CAAD4322B112}" type="slidenum">
              <a:rPr lang="en-US" smtClean="0"/>
              <a:pPr/>
              <a:t>‹#›</a:t>
            </a:fld>
            <a:endParaRPr lang="en-US"/>
          </a:p>
        </p:txBody>
      </p:sp>
    </p:spTree>
    <p:extLst>
      <p:ext uri="{BB962C8B-B14F-4D97-AF65-F5344CB8AC3E}">
        <p14:creationId xmlns:p14="http://schemas.microsoft.com/office/powerpoint/2010/main" val="19755250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111709-0BAD-7146-9F64-BD19EB734048}" type="datetimeFigureOut">
              <a:rPr lang="en-US" smtClean="0"/>
              <a:pPr/>
              <a:t>1/2/19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BFB5BDF-12FD-E947-A5AC-CAAD4322B112}" type="slidenum">
              <a:rPr lang="en-US" smtClean="0"/>
              <a:pPr/>
              <a:t>‹#›</a:t>
            </a:fld>
            <a:endParaRPr lang="en-US"/>
          </a:p>
        </p:txBody>
      </p:sp>
    </p:spTree>
    <p:extLst>
      <p:ext uri="{BB962C8B-B14F-4D97-AF65-F5344CB8AC3E}">
        <p14:creationId xmlns:p14="http://schemas.microsoft.com/office/powerpoint/2010/main" val="4121654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4.emf"/><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8.jpe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9.jpe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0.jpe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emf"/><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7.jpeg"/><Relationship Id="rId5" Type="http://schemas.openxmlformats.org/officeDocument/2006/relationships/image" Target="../media/image8.emf"/><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9.emf"/><Relationship Id="rId5"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1.emf"/><Relationship Id="rId5" Type="http://schemas.openxmlformats.org/officeDocument/2006/relationships/image" Target="../media/image12.emf"/><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descr="HEI180203-ffts-skin-cancer-and-sun-protection-r3-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707310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08063" y="663687"/>
            <a:ext cx="5136383" cy="2918748"/>
          </a:xfrm>
          <a:prstGeom prst="rect">
            <a:avLst/>
          </a:prstGeom>
          <a:noFill/>
        </p:spPr>
        <p:txBody>
          <a:bodyPr wrap="square" lIns="0" tIns="0" rIns="0" bIns="0" rtlCol="0">
            <a:spAutoFit/>
          </a:bodyPr>
          <a:lstStyle/>
          <a:p>
            <a:pPr>
              <a:spcAft>
                <a:spcPts val="2000"/>
              </a:spcAft>
            </a:pPr>
            <a:r>
              <a:rPr lang="en-US" sz="4000" b="1" dirty="0">
                <a:solidFill>
                  <a:srgbClr val="FD820B"/>
                </a:solidFill>
                <a:latin typeface="Arial Narrow"/>
                <a:cs typeface="Arial Narrow"/>
              </a:rPr>
              <a:t>UVR exposure </a:t>
            </a:r>
            <a:r>
              <a:rPr lang="en-US" sz="4000" b="1" dirty="0" smtClean="0">
                <a:solidFill>
                  <a:srgbClr val="FD820B"/>
                </a:solidFill>
                <a:latin typeface="Arial Narrow"/>
                <a:cs typeface="Arial Narrow"/>
              </a:rPr>
              <a:t>risks</a:t>
            </a:r>
          </a:p>
          <a:p>
            <a:pPr marL="360000" indent="-360000">
              <a:spcAft>
                <a:spcPts val="1000"/>
              </a:spcAft>
            </a:pPr>
            <a:r>
              <a:rPr lang="en-US" sz="1600" dirty="0" smtClean="0"/>
              <a:t>•</a:t>
            </a:r>
            <a:r>
              <a:rPr lang="en-US" sz="1600" dirty="0"/>
              <a:t>	</a:t>
            </a:r>
            <a:r>
              <a:rPr lang="en-US" dirty="0"/>
              <a:t>Babies and young children</a:t>
            </a:r>
          </a:p>
          <a:p>
            <a:pPr marL="360000" indent="-360000">
              <a:spcAft>
                <a:spcPts val="1000"/>
              </a:spcAft>
            </a:pPr>
            <a:r>
              <a:rPr lang="en-US" dirty="0"/>
              <a:t>•	Excessive exposure in the first 20 years of life</a:t>
            </a:r>
          </a:p>
          <a:p>
            <a:pPr marL="360000" indent="-360000">
              <a:spcAft>
                <a:spcPts val="1000"/>
              </a:spcAft>
            </a:pPr>
            <a:r>
              <a:rPr lang="en-US" dirty="0"/>
              <a:t>•	Repeated exposure</a:t>
            </a:r>
            <a:endParaRPr lang="en-US" dirty="0" smtClean="0"/>
          </a:p>
          <a:p>
            <a:pPr>
              <a:spcAft>
                <a:spcPts val="1000"/>
              </a:spcAft>
            </a:pPr>
            <a:r>
              <a:rPr lang="en-US" dirty="0" smtClean="0"/>
              <a:t>Skin </a:t>
            </a:r>
            <a:r>
              <a:rPr lang="en-US" dirty="0"/>
              <a:t>cells are often damaged in childhood but sun exposure in adulthood can trigger these damaged cells to turn cancerous.</a:t>
            </a:r>
          </a:p>
        </p:txBody>
      </p:sp>
      <p:pic>
        <p:nvPicPr>
          <p:cNvPr id="3" name="Picture 2"/>
          <p:cNvPicPr>
            <a:picLocks noChangeAspect="1"/>
          </p:cNvPicPr>
          <p:nvPr/>
        </p:nvPicPr>
        <p:blipFill>
          <a:blip r:embed="rId4"/>
          <a:stretch>
            <a:fillRect/>
          </a:stretch>
        </p:blipFill>
        <p:spPr>
          <a:xfrm>
            <a:off x="7137400" y="0"/>
            <a:ext cx="2006600" cy="4318000"/>
          </a:xfrm>
          <a:prstGeom prst="rect">
            <a:avLst/>
          </a:prstGeom>
        </p:spPr>
      </p:pic>
    </p:spTree>
    <p:extLst>
      <p:ext uri="{BB962C8B-B14F-4D97-AF65-F5344CB8AC3E}">
        <p14:creationId xmlns:p14="http://schemas.microsoft.com/office/powerpoint/2010/main" val="24723006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08063" y="663687"/>
            <a:ext cx="5136383" cy="3611246"/>
          </a:xfrm>
          <a:prstGeom prst="rect">
            <a:avLst/>
          </a:prstGeom>
          <a:noFill/>
        </p:spPr>
        <p:txBody>
          <a:bodyPr wrap="square" lIns="0" tIns="0" rIns="0" bIns="0" rtlCol="0">
            <a:spAutoFit/>
          </a:bodyPr>
          <a:lstStyle/>
          <a:p>
            <a:pPr>
              <a:spcAft>
                <a:spcPts val="2000"/>
              </a:spcAft>
            </a:pPr>
            <a:r>
              <a:rPr lang="en-US" sz="4000" b="1" dirty="0">
                <a:solidFill>
                  <a:srgbClr val="FD820B"/>
                </a:solidFill>
                <a:latin typeface="Arial Narrow"/>
                <a:cs typeface="Arial Narrow"/>
              </a:rPr>
              <a:t>Risk factors—</a:t>
            </a:r>
            <a:r>
              <a:rPr lang="en-US" sz="4000" b="1" dirty="0" smtClean="0">
                <a:solidFill>
                  <a:srgbClr val="FD820B"/>
                </a:solidFill>
                <a:latin typeface="Arial Narrow"/>
                <a:cs typeface="Arial Narrow"/>
              </a:rPr>
              <a:t>Personal</a:t>
            </a:r>
          </a:p>
          <a:p>
            <a:pPr>
              <a:spcAft>
                <a:spcPts val="1000"/>
              </a:spcAft>
            </a:pPr>
            <a:r>
              <a:rPr lang="en-US" sz="2000" b="1" dirty="0"/>
              <a:t>People who:</a:t>
            </a:r>
          </a:p>
          <a:p>
            <a:pPr marL="360000" indent="-457200">
              <a:spcAft>
                <a:spcPts val="1000"/>
              </a:spcAft>
            </a:pPr>
            <a:r>
              <a:rPr lang="en-US" sz="1600" dirty="0"/>
              <a:t>•	</a:t>
            </a:r>
            <a:r>
              <a:rPr lang="en-US" dirty="0"/>
              <a:t>are lighter skinned</a:t>
            </a:r>
          </a:p>
          <a:p>
            <a:pPr marL="360000" indent="-457200">
              <a:spcAft>
                <a:spcPts val="1000"/>
              </a:spcAft>
            </a:pPr>
            <a:r>
              <a:rPr lang="en-US" dirty="0"/>
              <a:t>•	have freckles</a:t>
            </a:r>
          </a:p>
          <a:p>
            <a:pPr marL="360000" indent="-457200">
              <a:spcAft>
                <a:spcPts val="1000"/>
              </a:spcAft>
            </a:pPr>
            <a:r>
              <a:rPr lang="en-US" dirty="0"/>
              <a:t>•	have blonde, red, or light brown hair</a:t>
            </a:r>
          </a:p>
          <a:p>
            <a:pPr marL="360000" indent="-457200">
              <a:spcAft>
                <a:spcPts val="1000"/>
              </a:spcAft>
            </a:pPr>
            <a:r>
              <a:rPr lang="en-US" dirty="0"/>
              <a:t>•	have a large number of moles on their skin</a:t>
            </a:r>
          </a:p>
          <a:p>
            <a:pPr marL="360000" indent="-457200">
              <a:spcAft>
                <a:spcPts val="1000"/>
              </a:spcAft>
            </a:pPr>
            <a:r>
              <a:rPr lang="en-US" dirty="0"/>
              <a:t>•	have a skin type that burns easily</a:t>
            </a:r>
          </a:p>
          <a:p>
            <a:pPr marL="360000" indent="-457200">
              <a:spcAft>
                <a:spcPts val="1000"/>
              </a:spcAft>
            </a:pPr>
            <a:r>
              <a:rPr lang="en-US" dirty="0"/>
              <a:t>•	have a personal history of skin cancer.</a:t>
            </a:r>
          </a:p>
        </p:txBody>
      </p:sp>
    </p:spTree>
    <p:extLst>
      <p:ext uri="{BB962C8B-B14F-4D97-AF65-F5344CB8AC3E}">
        <p14:creationId xmlns:p14="http://schemas.microsoft.com/office/powerpoint/2010/main" val="32741519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08063" y="663687"/>
            <a:ext cx="6594235" cy="615553"/>
          </a:xfrm>
          <a:prstGeom prst="rect">
            <a:avLst/>
          </a:prstGeom>
          <a:noFill/>
        </p:spPr>
        <p:txBody>
          <a:bodyPr wrap="square" lIns="0" tIns="0" rIns="0" bIns="0" rtlCol="0">
            <a:spAutoFit/>
          </a:bodyPr>
          <a:lstStyle/>
          <a:p>
            <a:pPr>
              <a:spcAft>
                <a:spcPts val="2000"/>
              </a:spcAft>
            </a:pPr>
            <a:r>
              <a:rPr lang="en-US" sz="4000" b="1" dirty="0">
                <a:solidFill>
                  <a:srgbClr val="FD820B"/>
                </a:solidFill>
                <a:latin typeface="Arial Narrow"/>
                <a:cs typeface="Arial Narrow"/>
              </a:rPr>
              <a:t>Risk factors—</a:t>
            </a:r>
            <a:r>
              <a:rPr lang="en-US" sz="4000" b="1" dirty="0" smtClean="0">
                <a:solidFill>
                  <a:srgbClr val="FD820B"/>
                </a:solidFill>
                <a:latin typeface="Arial Narrow"/>
                <a:cs typeface="Arial Narrow"/>
              </a:rPr>
              <a:t>Lifestyle</a:t>
            </a:r>
            <a:endParaRPr lang="en-US" sz="1600" dirty="0"/>
          </a:p>
        </p:txBody>
      </p:sp>
      <p:sp>
        <p:nvSpPr>
          <p:cNvPr id="3" name="TextBox 2"/>
          <p:cNvSpPr txBox="1"/>
          <p:nvPr/>
        </p:nvSpPr>
        <p:spPr>
          <a:xfrm>
            <a:off x="683066" y="1566957"/>
            <a:ext cx="3404288" cy="2759730"/>
          </a:xfrm>
          <a:prstGeom prst="rect">
            <a:avLst/>
          </a:prstGeom>
          <a:noFill/>
        </p:spPr>
        <p:txBody>
          <a:bodyPr wrap="square" lIns="0" tIns="0" rIns="0" bIns="0" rtlCol="0">
            <a:spAutoFit/>
          </a:bodyPr>
          <a:lstStyle/>
          <a:p>
            <a:pPr>
              <a:spcAft>
                <a:spcPts val="1000"/>
              </a:spcAft>
            </a:pPr>
            <a:r>
              <a:rPr lang="en-US" sz="2000" b="1" dirty="0" smtClean="0"/>
              <a:t>Sun exposure</a:t>
            </a:r>
            <a:endParaRPr lang="en-US" sz="2000" b="1" dirty="0"/>
          </a:p>
          <a:p>
            <a:pPr marL="360000" indent="-457200">
              <a:spcAft>
                <a:spcPts val="1000"/>
              </a:spcAft>
            </a:pPr>
            <a:r>
              <a:rPr lang="en-US" sz="1600" dirty="0"/>
              <a:t>•	</a:t>
            </a:r>
            <a:r>
              <a:rPr lang="en-US" dirty="0"/>
              <a:t>Prolonged exposure to sunlight 10am to 3pm</a:t>
            </a:r>
          </a:p>
          <a:p>
            <a:pPr marL="360000" indent="-457200">
              <a:spcAft>
                <a:spcPts val="1000"/>
              </a:spcAft>
            </a:pPr>
            <a:r>
              <a:rPr lang="en-US" dirty="0"/>
              <a:t>•	Lots of time outdoors without adequate sun protection</a:t>
            </a:r>
          </a:p>
          <a:p>
            <a:pPr marL="360000" indent="-457200">
              <a:spcAft>
                <a:spcPts val="1000"/>
              </a:spcAft>
            </a:pPr>
            <a:r>
              <a:rPr lang="en-US" dirty="0"/>
              <a:t>•	Predominantly work outdoors </a:t>
            </a:r>
          </a:p>
          <a:p>
            <a:pPr marL="360000" indent="-457200">
              <a:spcAft>
                <a:spcPts val="1000"/>
              </a:spcAft>
            </a:pPr>
            <a:r>
              <a:rPr lang="en-US" dirty="0"/>
              <a:t>•	High exposure to sun in first 20 years</a:t>
            </a:r>
          </a:p>
        </p:txBody>
      </p:sp>
      <p:sp>
        <p:nvSpPr>
          <p:cNvPr id="5" name="TextBox 4"/>
          <p:cNvSpPr txBox="1"/>
          <p:nvPr/>
        </p:nvSpPr>
        <p:spPr>
          <a:xfrm>
            <a:off x="4462996" y="1566957"/>
            <a:ext cx="4299447" cy="3472746"/>
          </a:xfrm>
          <a:prstGeom prst="rect">
            <a:avLst/>
          </a:prstGeom>
          <a:noFill/>
        </p:spPr>
        <p:txBody>
          <a:bodyPr wrap="square" lIns="0" tIns="0" rIns="0" bIns="0" rtlCol="0">
            <a:spAutoFit/>
          </a:bodyPr>
          <a:lstStyle/>
          <a:p>
            <a:pPr marL="360000" indent="-457200">
              <a:spcAft>
                <a:spcPts val="1000"/>
              </a:spcAft>
            </a:pPr>
            <a:r>
              <a:rPr lang="en-US" sz="2000" b="1" dirty="0" smtClean="0"/>
              <a:t>Place </a:t>
            </a:r>
            <a:r>
              <a:rPr lang="en-US" sz="2000" b="1" dirty="0"/>
              <a:t>of residence</a:t>
            </a:r>
          </a:p>
          <a:p>
            <a:pPr marL="360000" indent="-457200">
              <a:spcAft>
                <a:spcPts val="1000"/>
              </a:spcAft>
            </a:pPr>
            <a:r>
              <a:rPr lang="en-US" sz="1600" dirty="0"/>
              <a:t>•	</a:t>
            </a:r>
            <a:r>
              <a:rPr lang="en-US" dirty="0"/>
              <a:t>High altitudes (due to increased </a:t>
            </a:r>
            <a:r>
              <a:rPr lang="en-US" dirty="0" smtClean="0"/>
              <a:t>UV)</a:t>
            </a:r>
            <a:endParaRPr lang="en-US" dirty="0"/>
          </a:p>
          <a:p>
            <a:pPr marL="360000" indent="-457200">
              <a:spcAft>
                <a:spcPts val="1000"/>
              </a:spcAft>
            </a:pPr>
            <a:r>
              <a:rPr lang="en-US" dirty="0"/>
              <a:t>•	Where the UV Index is high all year round e.g. Queensland and Northern Territory and parts of other states that are north of 30˚</a:t>
            </a:r>
            <a:r>
              <a:rPr lang="en-US" dirty="0" smtClean="0"/>
              <a:t>C</a:t>
            </a:r>
          </a:p>
          <a:p>
            <a:pPr>
              <a:spcAft>
                <a:spcPts val="1000"/>
              </a:spcAft>
            </a:pPr>
            <a:r>
              <a:rPr lang="en-US" sz="2000" b="1" dirty="0" smtClean="0"/>
              <a:t>Solariums</a:t>
            </a:r>
          </a:p>
          <a:p>
            <a:pPr marL="360000" indent="-457200">
              <a:spcAft>
                <a:spcPts val="1000"/>
              </a:spcAft>
            </a:pPr>
            <a:r>
              <a:rPr lang="en-US" sz="1600" dirty="0" smtClean="0"/>
              <a:t>•	</a:t>
            </a:r>
            <a:r>
              <a:rPr lang="en-US" dirty="0" smtClean="0"/>
              <a:t>Active tanning by use of solariums and tanning lamps</a:t>
            </a:r>
          </a:p>
          <a:p>
            <a:pPr marL="360000" indent="-457200">
              <a:spcAft>
                <a:spcPts val="1000"/>
              </a:spcAft>
            </a:pPr>
            <a:endParaRPr lang="en-US" dirty="0"/>
          </a:p>
        </p:txBody>
      </p:sp>
    </p:spTree>
    <p:extLst>
      <p:ext uri="{BB962C8B-B14F-4D97-AF65-F5344CB8AC3E}">
        <p14:creationId xmlns:p14="http://schemas.microsoft.com/office/powerpoint/2010/main" val="20994983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08063" y="663687"/>
            <a:ext cx="5431531" cy="4154984"/>
          </a:xfrm>
          <a:prstGeom prst="rect">
            <a:avLst/>
          </a:prstGeom>
          <a:noFill/>
        </p:spPr>
        <p:txBody>
          <a:bodyPr wrap="square" lIns="0" tIns="0" rIns="0" bIns="0" rtlCol="0">
            <a:spAutoFit/>
          </a:bodyPr>
          <a:lstStyle/>
          <a:p>
            <a:pPr>
              <a:spcAft>
                <a:spcPts val="2000"/>
              </a:spcAft>
            </a:pPr>
            <a:r>
              <a:rPr lang="en-US" sz="4000" b="1" dirty="0">
                <a:solidFill>
                  <a:srgbClr val="FD820B"/>
                </a:solidFill>
                <a:latin typeface="Arial Narrow"/>
                <a:cs typeface="Arial Narrow"/>
              </a:rPr>
              <a:t>What about tanning beds</a:t>
            </a:r>
            <a:r>
              <a:rPr lang="en-US" sz="4000" b="1" dirty="0" smtClean="0">
                <a:solidFill>
                  <a:srgbClr val="FD820B"/>
                </a:solidFill>
                <a:latin typeface="Arial Narrow"/>
                <a:cs typeface="Arial Narrow"/>
              </a:rPr>
              <a:t>?</a:t>
            </a:r>
          </a:p>
          <a:p>
            <a:pPr marL="360000" indent="-457200">
              <a:spcAft>
                <a:spcPts val="1000"/>
              </a:spcAft>
            </a:pPr>
            <a:r>
              <a:rPr lang="en-US" sz="1600" dirty="0" smtClean="0"/>
              <a:t>•	</a:t>
            </a:r>
            <a:r>
              <a:rPr lang="en-US" dirty="0" smtClean="0"/>
              <a:t>Sun </a:t>
            </a:r>
            <a:r>
              <a:rPr lang="en-US" dirty="0"/>
              <a:t>beds are not a safe way to </a:t>
            </a:r>
            <a:r>
              <a:rPr lang="en-US" dirty="0" smtClean="0"/>
              <a:t>tan.</a:t>
            </a:r>
            <a:endParaRPr lang="en-US" dirty="0"/>
          </a:p>
          <a:p>
            <a:pPr marL="360000" indent="-457200">
              <a:spcAft>
                <a:spcPts val="1000"/>
              </a:spcAft>
            </a:pPr>
            <a:r>
              <a:rPr lang="en-US" dirty="0"/>
              <a:t>•	They can be more dangerous than a suntan. </a:t>
            </a:r>
          </a:p>
          <a:p>
            <a:pPr marL="360000" indent="-457200">
              <a:spcAft>
                <a:spcPts val="1000"/>
              </a:spcAft>
            </a:pPr>
            <a:r>
              <a:rPr lang="en-US" dirty="0"/>
              <a:t>•	Sun beds release UVR just like the sun— can be up to </a:t>
            </a:r>
            <a:r>
              <a:rPr lang="en-US" dirty="0" smtClean="0"/>
              <a:t>3 times </a:t>
            </a:r>
            <a:r>
              <a:rPr lang="en-US" dirty="0"/>
              <a:t>stronger than the midday summer sun. </a:t>
            </a:r>
          </a:p>
          <a:p>
            <a:pPr marL="360000" indent="-457200">
              <a:spcAft>
                <a:spcPts val="1000"/>
              </a:spcAft>
            </a:pPr>
            <a:r>
              <a:rPr lang="en-US" dirty="0"/>
              <a:t>•	Adolescents and young people who use solaria/tanning beds have a 75% increased risk of developing melanoma. </a:t>
            </a:r>
          </a:p>
          <a:p>
            <a:pPr marL="360000" indent="-457200">
              <a:spcAft>
                <a:spcPts val="1000"/>
              </a:spcAft>
            </a:pPr>
            <a:r>
              <a:rPr lang="en-US" dirty="0"/>
              <a:t>•</a:t>
            </a:r>
            <a:r>
              <a:rPr lang="en-US" dirty="0" smtClean="0"/>
              <a:t>	Commercial solariums are banned in ACT and all states in Australia.</a:t>
            </a:r>
            <a:endParaRPr lang="en-US" dirty="0"/>
          </a:p>
        </p:txBody>
      </p:sp>
      <p:pic>
        <p:nvPicPr>
          <p:cNvPr id="2" name="Picture 1"/>
          <p:cNvPicPr>
            <a:picLocks noChangeAspect="1"/>
          </p:cNvPicPr>
          <p:nvPr/>
        </p:nvPicPr>
        <p:blipFill rotWithShape="1">
          <a:blip r:embed="rId4"/>
          <a:srcRect t="11339"/>
          <a:stretch/>
        </p:blipFill>
        <p:spPr>
          <a:xfrm>
            <a:off x="6781800" y="540016"/>
            <a:ext cx="2362200" cy="4222484"/>
          </a:xfrm>
          <a:prstGeom prst="rect">
            <a:avLst/>
          </a:prstGeom>
        </p:spPr>
      </p:pic>
    </p:spTree>
    <p:extLst>
      <p:ext uri="{BB962C8B-B14F-4D97-AF65-F5344CB8AC3E}">
        <p14:creationId xmlns:p14="http://schemas.microsoft.com/office/powerpoint/2010/main" val="5975355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08063" y="663687"/>
            <a:ext cx="5431531" cy="990015"/>
          </a:xfrm>
          <a:prstGeom prst="rect">
            <a:avLst/>
          </a:prstGeom>
          <a:noFill/>
        </p:spPr>
        <p:txBody>
          <a:bodyPr wrap="square" lIns="0" tIns="0" rIns="0" bIns="0" rtlCol="0">
            <a:spAutoFit/>
          </a:bodyPr>
          <a:lstStyle/>
          <a:p>
            <a:pPr>
              <a:spcAft>
                <a:spcPts val="1000"/>
              </a:spcAft>
            </a:pPr>
            <a:r>
              <a:rPr lang="en-US" sz="4000" b="1" dirty="0">
                <a:solidFill>
                  <a:srgbClr val="FD820B"/>
                </a:solidFill>
                <a:latin typeface="Arial Narrow"/>
                <a:cs typeface="Arial Narrow"/>
              </a:rPr>
              <a:t>Where is the risk</a:t>
            </a:r>
            <a:r>
              <a:rPr lang="en-US" sz="4000" b="1" dirty="0" smtClean="0">
                <a:solidFill>
                  <a:srgbClr val="FD820B"/>
                </a:solidFill>
                <a:latin typeface="Arial Narrow"/>
                <a:cs typeface="Arial Narrow"/>
              </a:rPr>
              <a:t>?</a:t>
            </a:r>
          </a:p>
          <a:p>
            <a:pPr marL="360000" indent="-457200">
              <a:spcAft>
                <a:spcPts val="1000"/>
              </a:spcAft>
            </a:pPr>
            <a:r>
              <a:rPr lang="en-US" sz="1600" b="1" dirty="0" smtClean="0"/>
              <a:t>Identify </a:t>
            </a:r>
            <a:r>
              <a:rPr lang="en-US" sz="1600" b="1" dirty="0"/>
              <a:t>the risky </a:t>
            </a:r>
            <a:r>
              <a:rPr lang="en-US" sz="1600" b="1" dirty="0" err="1"/>
              <a:t>behaviours</a:t>
            </a:r>
            <a:r>
              <a:rPr lang="en-US" sz="1600" b="1" dirty="0"/>
              <a:t> in the situations below.</a:t>
            </a:r>
          </a:p>
        </p:txBody>
      </p:sp>
      <p:pic>
        <p:nvPicPr>
          <p:cNvPr id="2" name="Picture 1"/>
          <p:cNvPicPr>
            <a:picLocks noChangeAspect="1"/>
          </p:cNvPicPr>
          <p:nvPr/>
        </p:nvPicPr>
        <p:blipFill>
          <a:blip r:embed="rId4"/>
          <a:stretch>
            <a:fillRect/>
          </a:stretch>
        </p:blipFill>
        <p:spPr>
          <a:xfrm>
            <a:off x="1008063" y="1930399"/>
            <a:ext cx="7988300" cy="2844800"/>
          </a:xfrm>
          <a:prstGeom prst="rect">
            <a:avLst/>
          </a:prstGeom>
        </p:spPr>
      </p:pic>
    </p:spTree>
    <p:extLst>
      <p:ext uri="{BB962C8B-B14F-4D97-AF65-F5344CB8AC3E}">
        <p14:creationId xmlns:p14="http://schemas.microsoft.com/office/powerpoint/2010/main" val="21405544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08063" y="663687"/>
            <a:ext cx="7730108" cy="3452227"/>
          </a:xfrm>
          <a:prstGeom prst="rect">
            <a:avLst/>
          </a:prstGeom>
          <a:noFill/>
        </p:spPr>
        <p:txBody>
          <a:bodyPr wrap="square" lIns="0" tIns="0" rIns="0" bIns="0" rtlCol="0">
            <a:spAutoFit/>
          </a:bodyPr>
          <a:lstStyle/>
          <a:p>
            <a:pPr>
              <a:spcAft>
                <a:spcPts val="2000"/>
              </a:spcAft>
            </a:pPr>
            <a:r>
              <a:rPr lang="en-US" sz="4000" b="1" dirty="0">
                <a:solidFill>
                  <a:srgbClr val="FD820B"/>
                </a:solidFill>
                <a:latin typeface="Arial Narrow"/>
                <a:cs typeface="Arial Narrow"/>
              </a:rPr>
              <a:t>Protecting yourself from skin </a:t>
            </a:r>
            <a:r>
              <a:rPr lang="en-US" sz="4000" b="1" dirty="0" smtClean="0">
                <a:solidFill>
                  <a:srgbClr val="FD820B"/>
                </a:solidFill>
                <a:latin typeface="Arial Narrow"/>
                <a:cs typeface="Arial Narrow"/>
              </a:rPr>
              <a:t>cancer</a:t>
            </a:r>
          </a:p>
          <a:p>
            <a:pPr marL="360000" indent="-457200">
              <a:spcAft>
                <a:spcPts val="1000"/>
              </a:spcAft>
            </a:pPr>
            <a:r>
              <a:rPr lang="en-US" sz="1600" dirty="0"/>
              <a:t>•	</a:t>
            </a:r>
            <a:r>
              <a:rPr lang="en-US" dirty="0"/>
              <a:t>Limit sun exposure 10am–4pm (or whenever the UV level is above 3)</a:t>
            </a:r>
          </a:p>
          <a:p>
            <a:pPr marL="360000" indent="-457200">
              <a:spcAft>
                <a:spcPts val="1000"/>
              </a:spcAft>
            </a:pPr>
            <a:r>
              <a:rPr lang="en-US" dirty="0"/>
              <a:t>•	Cover up your skin, especially arms and legs.</a:t>
            </a:r>
          </a:p>
          <a:p>
            <a:pPr marL="360000" indent="-457200">
              <a:spcAft>
                <a:spcPts val="1000"/>
              </a:spcAft>
            </a:pPr>
            <a:r>
              <a:rPr lang="en-US" dirty="0"/>
              <a:t>•	Wear a wide-brimmed hat to protect eyes, ears, face and neck.</a:t>
            </a:r>
          </a:p>
          <a:p>
            <a:pPr marL="360000" indent="-457200">
              <a:spcAft>
                <a:spcPts val="1000"/>
              </a:spcAft>
            </a:pPr>
            <a:r>
              <a:rPr lang="en-US" dirty="0"/>
              <a:t>•	Wear wrap-around sunglasses.</a:t>
            </a:r>
          </a:p>
          <a:p>
            <a:pPr marL="360000" indent="-457200">
              <a:spcAft>
                <a:spcPts val="1000"/>
              </a:spcAft>
            </a:pPr>
            <a:r>
              <a:rPr lang="en-US" dirty="0"/>
              <a:t>•	Use SPF 30 or higher broad-spectrum sunscreen; re-apply every two hours or after swimming or excessive sweating.</a:t>
            </a:r>
          </a:p>
          <a:p>
            <a:pPr marL="360000" indent="-457200">
              <a:spcAft>
                <a:spcPts val="1000"/>
              </a:spcAft>
            </a:pPr>
            <a:r>
              <a:rPr lang="en-US" dirty="0"/>
              <a:t>•	Stay in the shade whenever possible</a:t>
            </a:r>
          </a:p>
        </p:txBody>
      </p:sp>
    </p:spTree>
    <p:extLst>
      <p:ext uri="{BB962C8B-B14F-4D97-AF65-F5344CB8AC3E}">
        <p14:creationId xmlns:p14="http://schemas.microsoft.com/office/powerpoint/2010/main" val="11037333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a:srcRect t="11806"/>
          <a:stretch/>
        </p:blipFill>
        <p:spPr>
          <a:xfrm>
            <a:off x="1008063" y="563752"/>
            <a:ext cx="8204200" cy="4211447"/>
          </a:xfrm>
          <a:prstGeom prst="rect">
            <a:avLst/>
          </a:prstGeom>
        </p:spPr>
      </p:pic>
      <p:sp>
        <p:nvSpPr>
          <p:cNvPr id="4" name="TextBox 3"/>
          <p:cNvSpPr txBox="1"/>
          <p:nvPr/>
        </p:nvSpPr>
        <p:spPr>
          <a:xfrm>
            <a:off x="1008063" y="663687"/>
            <a:ext cx="5431531" cy="990015"/>
          </a:xfrm>
          <a:prstGeom prst="rect">
            <a:avLst/>
          </a:prstGeom>
          <a:noFill/>
        </p:spPr>
        <p:txBody>
          <a:bodyPr wrap="square" lIns="0" tIns="0" rIns="0" bIns="0" rtlCol="0">
            <a:spAutoFit/>
          </a:bodyPr>
          <a:lstStyle/>
          <a:p>
            <a:pPr>
              <a:spcAft>
                <a:spcPts val="1000"/>
              </a:spcAft>
            </a:pPr>
            <a:r>
              <a:rPr lang="en-US" sz="4000" b="1" dirty="0">
                <a:solidFill>
                  <a:srgbClr val="FD820B"/>
                </a:solidFill>
                <a:latin typeface="Arial Narrow"/>
                <a:cs typeface="Arial Narrow"/>
              </a:rPr>
              <a:t>Where is the risk</a:t>
            </a:r>
            <a:r>
              <a:rPr lang="en-US" sz="4000" b="1" dirty="0" smtClean="0">
                <a:solidFill>
                  <a:srgbClr val="FD820B"/>
                </a:solidFill>
                <a:latin typeface="Arial Narrow"/>
                <a:cs typeface="Arial Narrow"/>
              </a:rPr>
              <a:t>?</a:t>
            </a:r>
          </a:p>
          <a:p>
            <a:pPr marL="360000" indent="-457200">
              <a:spcAft>
                <a:spcPts val="1000"/>
              </a:spcAft>
            </a:pPr>
            <a:r>
              <a:rPr lang="en-US" sz="1600" b="1" dirty="0" smtClean="0"/>
              <a:t>Identify </a:t>
            </a:r>
            <a:r>
              <a:rPr lang="en-US" sz="1600" b="1" dirty="0"/>
              <a:t>the risky </a:t>
            </a:r>
            <a:r>
              <a:rPr lang="en-US" sz="1600" b="1" dirty="0" err="1"/>
              <a:t>behaviours</a:t>
            </a:r>
            <a:r>
              <a:rPr lang="en-US" sz="1600" b="1" dirty="0"/>
              <a:t> in the situations below.</a:t>
            </a:r>
          </a:p>
        </p:txBody>
      </p:sp>
    </p:spTree>
    <p:extLst>
      <p:ext uri="{BB962C8B-B14F-4D97-AF65-F5344CB8AC3E}">
        <p14:creationId xmlns:p14="http://schemas.microsoft.com/office/powerpoint/2010/main" val="2757862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08063" y="663687"/>
            <a:ext cx="5431531" cy="3729226"/>
          </a:xfrm>
          <a:prstGeom prst="rect">
            <a:avLst/>
          </a:prstGeom>
          <a:noFill/>
        </p:spPr>
        <p:txBody>
          <a:bodyPr wrap="square" lIns="0" tIns="0" rIns="0" bIns="0" rtlCol="0">
            <a:spAutoFit/>
          </a:bodyPr>
          <a:lstStyle/>
          <a:p>
            <a:pPr>
              <a:spcAft>
                <a:spcPts val="2000"/>
              </a:spcAft>
            </a:pPr>
            <a:r>
              <a:rPr lang="en-US" sz="4000" b="1" dirty="0">
                <a:solidFill>
                  <a:srgbClr val="FD820B"/>
                </a:solidFill>
                <a:latin typeface="Arial Narrow"/>
                <a:cs typeface="Arial Narrow"/>
              </a:rPr>
              <a:t>Early </a:t>
            </a:r>
            <a:r>
              <a:rPr lang="en-US" sz="4000" b="1" dirty="0" smtClean="0">
                <a:solidFill>
                  <a:srgbClr val="FD820B"/>
                </a:solidFill>
                <a:latin typeface="Arial Narrow"/>
                <a:cs typeface="Arial Narrow"/>
              </a:rPr>
              <a:t>detection</a:t>
            </a:r>
          </a:p>
          <a:p>
            <a:pPr marL="360000" indent="-457200">
              <a:spcAft>
                <a:spcPts val="1000"/>
              </a:spcAft>
            </a:pPr>
            <a:r>
              <a:rPr lang="en-US" sz="1600" dirty="0"/>
              <a:t>•	</a:t>
            </a:r>
            <a:r>
              <a:rPr lang="en-US" dirty="0"/>
              <a:t>Check your skin regularly.</a:t>
            </a:r>
          </a:p>
          <a:p>
            <a:pPr marL="360000" indent="-457200">
              <a:spcAft>
                <a:spcPts val="1000"/>
              </a:spcAft>
            </a:pPr>
            <a:r>
              <a:rPr lang="en-US" dirty="0"/>
              <a:t>•	If there is any change in the:</a:t>
            </a:r>
          </a:p>
          <a:p>
            <a:pPr marL="720000" indent="-360000">
              <a:spcAft>
                <a:spcPts val="1000"/>
              </a:spcAft>
            </a:pPr>
            <a:r>
              <a:rPr lang="en-US" dirty="0"/>
              <a:t>-	size</a:t>
            </a:r>
          </a:p>
          <a:p>
            <a:pPr marL="720000" indent="-360000">
              <a:spcAft>
                <a:spcPts val="1000"/>
              </a:spcAft>
            </a:pPr>
            <a:r>
              <a:rPr lang="en-US" dirty="0"/>
              <a:t>-	shape </a:t>
            </a:r>
          </a:p>
          <a:p>
            <a:pPr marL="720000" indent="-360000">
              <a:spcAft>
                <a:spcPts val="1000"/>
              </a:spcAft>
            </a:pPr>
            <a:r>
              <a:rPr lang="en-US" dirty="0"/>
              <a:t>-	</a:t>
            </a:r>
            <a:r>
              <a:rPr lang="en-US" dirty="0" err="1"/>
              <a:t>colour</a:t>
            </a:r>
            <a:r>
              <a:rPr lang="en-US" dirty="0"/>
              <a:t> </a:t>
            </a:r>
          </a:p>
          <a:p>
            <a:pPr marL="360000" indent="-457200">
              <a:spcAft>
                <a:spcPts val="1000"/>
              </a:spcAft>
            </a:pPr>
            <a:r>
              <a:rPr lang="en-US" dirty="0"/>
              <a:t>	of existing moles or spots, or new ones develop, have them checked by your doctor as soon as </a:t>
            </a:r>
            <a:r>
              <a:rPr lang="en-US" dirty="0" smtClean="0"/>
              <a:t>possible.</a:t>
            </a:r>
            <a:endParaRPr lang="en-US" dirty="0"/>
          </a:p>
        </p:txBody>
      </p:sp>
      <p:pic>
        <p:nvPicPr>
          <p:cNvPr id="3" name="Picture 2"/>
          <p:cNvPicPr>
            <a:picLocks noChangeAspect="1"/>
          </p:cNvPicPr>
          <p:nvPr/>
        </p:nvPicPr>
        <p:blipFill rotWithShape="1">
          <a:blip r:embed="rId4"/>
          <a:srcRect t="11339"/>
          <a:stretch/>
        </p:blipFill>
        <p:spPr>
          <a:xfrm>
            <a:off x="6781800" y="540016"/>
            <a:ext cx="2362200" cy="4222484"/>
          </a:xfrm>
          <a:prstGeom prst="rect">
            <a:avLst/>
          </a:prstGeom>
        </p:spPr>
      </p:pic>
    </p:spTree>
    <p:extLst>
      <p:ext uri="{BB962C8B-B14F-4D97-AF65-F5344CB8AC3E}">
        <p14:creationId xmlns:p14="http://schemas.microsoft.com/office/powerpoint/2010/main" val="34259971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29700" y="663687"/>
            <a:ext cx="5955473" cy="4067780"/>
          </a:xfrm>
          <a:prstGeom prst="rect">
            <a:avLst/>
          </a:prstGeom>
          <a:noFill/>
        </p:spPr>
        <p:txBody>
          <a:bodyPr wrap="square" lIns="0" tIns="0" rIns="0" bIns="0" rtlCol="0">
            <a:spAutoFit/>
          </a:bodyPr>
          <a:lstStyle/>
          <a:p>
            <a:pPr>
              <a:spcAft>
                <a:spcPts val="2000"/>
              </a:spcAft>
            </a:pPr>
            <a:r>
              <a:rPr lang="en-US" sz="4000" b="1" dirty="0">
                <a:solidFill>
                  <a:srgbClr val="FD820B"/>
                </a:solidFill>
                <a:latin typeface="Arial Narrow"/>
                <a:cs typeface="Arial Narrow"/>
              </a:rPr>
              <a:t>How to check your </a:t>
            </a:r>
            <a:r>
              <a:rPr lang="en-US" sz="4000" b="1" dirty="0" smtClean="0">
                <a:solidFill>
                  <a:srgbClr val="FD820B"/>
                </a:solidFill>
                <a:latin typeface="Arial Narrow"/>
                <a:cs typeface="Arial Narrow"/>
              </a:rPr>
              <a:t>skin</a:t>
            </a:r>
          </a:p>
          <a:p>
            <a:pPr>
              <a:spcAft>
                <a:spcPts val="1000"/>
              </a:spcAft>
            </a:pPr>
            <a:r>
              <a:rPr lang="en-US" sz="2000" b="1" dirty="0"/>
              <a:t>Face the mirror and check: </a:t>
            </a:r>
          </a:p>
          <a:p>
            <a:pPr marL="360000" indent="-360000">
              <a:spcAft>
                <a:spcPts val="1000"/>
              </a:spcAft>
            </a:pPr>
            <a:r>
              <a:rPr lang="en-US" sz="1600" dirty="0"/>
              <a:t>•	</a:t>
            </a:r>
            <a:r>
              <a:rPr lang="en-US" dirty="0"/>
              <a:t>Face, scalp, ears, neck, chest, and belly. Females need to lift breasts to check the skin underneath. </a:t>
            </a:r>
          </a:p>
          <a:p>
            <a:pPr marL="360000" indent="-360000">
              <a:spcAft>
                <a:spcPts val="2000"/>
              </a:spcAft>
            </a:pPr>
            <a:r>
              <a:rPr lang="en-US" dirty="0"/>
              <a:t>•	Under the arms, both sides of arms, the tops and bottoms of hands, between fingers, and fingernail beds. </a:t>
            </a:r>
          </a:p>
          <a:p>
            <a:pPr>
              <a:spcAft>
                <a:spcPts val="1000"/>
              </a:spcAft>
            </a:pPr>
            <a:r>
              <a:rPr lang="en-US" sz="2000" b="1" dirty="0"/>
              <a:t>Sit down and check:</a:t>
            </a:r>
          </a:p>
          <a:p>
            <a:pPr marL="360000" indent="-360000">
              <a:spcAft>
                <a:spcPts val="2000"/>
              </a:spcAft>
            </a:pPr>
            <a:r>
              <a:rPr lang="en-US" sz="1600" dirty="0"/>
              <a:t>•	</a:t>
            </a:r>
            <a:r>
              <a:rPr lang="en-US" dirty="0"/>
              <a:t>Front of your thighs, shins, tops of feet, in between toes, and toenail beds.</a:t>
            </a:r>
          </a:p>
        </p:txBody>
      </p:sp>
      <p:pic>
        <p:nvPicPr>
          <p:cNvPr id="5" name="Picture 4"/>
          <p:cNvPicPr>
            <a:picLocks noChangeAspect="1"/>
          </p:cNvPicPr>
          <p:nvPr/>
        </p:nvPicPr>
        <p:blipFill>
          <a:blip r:embed="rId4"/>
          <a:stretch>
            <a:fillRect/>
          </a:stretch>
        </p:blipFill>
        <p:spPr>
          <a:xfrm>
            <a:off x="6781800" y="812800"/>
            <a:ext cx="2159000" cy="3949700"/>
          </a:xfrm>
          <a:prstGeom prst="rect">
            <a:avLst/>
          </a:prstGeom>
        </p:spPr>
      </p:pic>
    </p:spTree>
    <p:extLst>
      <p:ext uri="{BB962C8B-B14F-4D97-AF65-F5344CB8AC3E}">
        <p14:creationId xmlns:p14="http://schemas.microsoft.com/office/powerpoint/2010/main" val="16860394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a:srcRect t="11588"/>
          <a:stretch/>
        </p:blipFill>
        <p:spPr>
          <a:xfrm>
            <a:off x="6781800" y="551884"/>
            <a:ext cx="2362200" cy="4210616"/>
          </a:xfrm>
          <a:prstGeom prst="rect">
            <a:avLst/>
          </a:prstGeom>
        </p:spPr>
      </p:pic>
      <p:sp>
        <p:nvSpPr>
          <p:cNvPr id="4" name="TextBox 3"/>
          <p:cNvSpPr txBox="1"/>
          <p:nvPr/>
        </p:nvSpPr>
        <p:spPr>
          <a:xfrm>
            <a:off x="1008064" y="663687"/>
            <a:ext cx="6191760" cy="3257302"/>
          </a:xfrm>
          <a:prstGeom prst="rect">
            <a:avLst/>
          </a:prstGeom>
          <a:noFill/>
        </p:spPr>
        <p:txBody>
          <a:bodyPr wrap="square" lIns="0" tIns="0" rIns="0" bIns="0" rtlCol="0">
            <a:spAutoFit/>
          </a:bodyPr>
          <a:lstStyle/>
          <a:p>
            <a:pPr>
              <a:spcAft>
                <a:spcPts val="2000"/>
              </a:spcAft>
            </a:pPr>
            <a:r>
              <a:rPr lang="en-US" sz="4000" b="1" spc="-100" dirty="0">
                <a:solidFill>
                  <a:srgbClr val="FD820B"/>
                </a:solidFill>
                <a:latin typeface="Arial Narrow"/>
                <a:cs typeface="Arial Narrow"/>
              </a:rPr>
              <a:t>How to check your skin (cont.</a:t>
            </a:r>
            <a:r>
              <a:rPr lang="en-US" sz="4000" b="1" spc="-100" dirty="0" smtClean="0">
                <a:solidFill>
                  <a:srgbClr val="FD820B"/>
                </a:solidFill>
                <a:latin typeface="Arial Narrow"/>
                <a:cs typeface="Arial Narrow"/>
              </a:rPr>
              <a:t>)</a:t>
            </a:r>
          </a:p>
          <a:p>
            <a:pPr>
              <a:spcAft>
                <a:spcPts val="1000"/>
              </a:spcAft>
            </a:pPr>
            <a:r>
              <a:rPr lang="en-US" sz="2000" b="1" dirty="0" smtClean="0"/>
              <a:t>Use </a:t>
            </a:r>
            <a:r>
              <a:rPr lang="en-US" sz="2000" b="1" dirty="0"/>
              <a:t>a hand mirror (with a large mirror where necessary) and check:</a:t>
            </a:r>
          </a:p>
          <a:p>
            <a:pPr marL="360000" indent="-360000">
              <a:spcAft>
                <a:spcPts val="1000"/>
              </a:spcAft>
            </a:pPr>
            <a:r>
              <a:rPr lang="en-US" sz="1600" dirty="0"/>
              <a:t>•	</a:t>
            </a:r>
            <a:r>
              <a:rPr lang="en-US" dirty="0"/>
              <a:t>Your back</a:t>
            </a:r>
          </a:p>
          <a:p>
            <a:pPr marL="360000" indent="-360000">
              <a:spcAft>
                <a:spcPts val="1000"/>
              </a:spcAft>
            </a:pPr>
            <a:r>
              <a:rPr lang="en-US" dirty="0"/>
              <a:t>•	For both legs, bottoms of feet, calves, and backs of thighs.</a:t>
            </a:r>
          </a:p>
          <a:p>
            <a:pPr marL="360000" indent="-360000">
              <a:spcAft>
                <a:spcPts val="1000"/>
              </a:spcAft>
            </a:pPr>
            <a:r>
              <a:rPr lang="en-US" dirty="0"/>
              <a:t>•	Buttocks, genital area, lower back, upper back, </a:t>
            </a:r>
            <a:r>
              <a:rPr lang="en-US" dirty="0" smtClean="0"/>
              <a:t/>
            </a:r>
            <a:br>
              <a:rPr lang="en-US" dirty="0" smtClean="0"/>
            </a:br>
            <a:r>
              <a:rPr lang="en-US" dirty="0" smtClean="0"/>
              <a:t>and </a:t>
            </a:r>
            <a:r>
              <a:rPr lang="en-US" dirty="0"/>
              <a:t>back of the neck. </a:t>
            </a:r>
          </a:p>
        </p:txBody>
      </p:sp>
    </p:spTree>
    <p:extLst>
      <p:ext uri="{BB962C8B-B14F-4D97-AF65-F5344CB8AC3E}">
        <p14:creationId xmlns:p14="http://schemas.microsoft.com/office/powerpoint/2010/main" val="14753289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descr="HEI180203-ffts-skin-cancer-and-sun-protection-r3-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5440671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08064" y="663687"/>
            <a:ext cx="6191760" cy="2795637"/>
          </a:xfrm>
          <a:prstGeom prst="rect">
            <a:avLst/>
          </a:prstGeom>
          <a:noFill/>
        </p:spPr>
        <p:txBody>
          <a:bodyPr wrap="square" lIns="0" tIns="0" rIns="0" bIns="0" rtlCol="0">
            <a:spAutoFit/>
          </a:bodyPr>
          <a:lstStyle/>
          <a:p>
            <a:pPr>
              <a:spcAft>
                <a:spcPts val="2000"/>
              </a:spcAft>
            </a:pPr>
            <a:r>
              <a:rPr lang="en-US" sz="4000" b="1" dirty="0">
                <a:solidFill>
                  <a:srgbClr val="FD820B"/>
                </a:solidFill>
                <a:latin typeface="Arial Narrow"/>
                <a:cs typeface="Arial Narrow"/>
              </a:rPr>
              <a:t>Treatment </a:t>
            </a:r>
            <a:r>
              <a:rPr lang="en-US" sz="4000" b="1" dirty="0" smtClean="0">
                <a:solidFill>
                  <a:srgbClr val="FD820B"/>
                </a:solidFill>
                <a:latin typeface="Arial Narrow"/>
                <a:cs typeface="Arial Narrow"/>
              </a:rPr>
              <a:t>options</a:t>
            </a:r>
          </a:p>
          <a:p>
            <a:pPr marL="360000" indent="-360000">
              <a:spcAft>
                <a:spcPts val="1000"/>
              </a:spcAft>
            </a:pPr>
            <a:r>
              <a:rPr lang="en-US" sz="2000" dirty="0" smtClean="0"/>
              <a:t>•</a:t>
            </a:r>
            <a:r>
              <a:rPr lang="en-US" sz="2000" dirty="0"/>
              <a:t>	</a:t>
            </a:r>
            <a:r>
              <a:rPr lang="en-US" sz="2000" b="1" dirty="0" smtClean="0"/>
              <a:t>Surgery </a:t>
            </a:r>
            <a:r>
              <a:rPr lang="en-US" dirty="0" smtClean="0"/>
              <a:t>(including </a:t>
            </a:r>
            <a:r>
              <a:rPr lang="en-US" dirty="0" err="1" smtClean="0"/>
              <a:t>Mohs</a:t>
            </a:r>
            <a:r>
              <a:rPr lang="en-US" dirty="0" smtClean="0"/>
              <a:t> surgery and curettage)</a:t>
            </a:r>
          </a:p>
          <a:p>
            <a:pPr marL="360000" indent="-360000">
              <a:spcAft>
                <a:spcPts val="1000"/>
              </a:spcAft>
            </a:pPr>
            <a:r>
              <a:rPr lang="en-US" sz="2000" b="1" dirty="0"/>
              <a:t>•	</a:t>
            </a:r>
            <a:r>
              <a:rPr lang="en-US" sz="2000" b="1" dirty="0" err="1" smtClean="0"/>
              <a:t>Cryotherapy</a:t>
            </a:r>
            <a:endParaRPr lang="en-US" sz="2000" b="1" dirty="0" smtClean="0"/>
          </a:p>
          <a:p>
            <a:pPr marL="360000" indent="-360000">
              <a:spcAft>
                <a:spcPts val="1000"/>
              </a:spcAft>
            </a:pPr>
            <a:r>
              <a:rPr lang="en-US" sz="2000" b="1" dirty="0"/>
              <a:t>•</a:t>
            </a:r>
            <a:r>
              <a:rPr lang="en-US" sz="2000" b="1" dirty="0" smtClean="0"/>
              <a:t>	Creams, lotions and gels </a:t>
            </a:r>
            <a:r>
              <a:rPr lang="en-US" dirty="0" smtClean="0"/>
              <a:t>(which might include immunotherapy or chemotherapy drugs)</a:t>
            </a:r>
          </a:p>
          <a:p>
            <a:pPr marL="360000" indent="-360000">
              <a:spcAft>
                <a:spcPts val="1000"/>
              </a:spcAft>
              <a:buFont typeface="Arial"/>
              <a:buChar char="•"/>
            </a:pPr>
            <a:r>
              <a:rPr lang="en-US" sz="2000" b="1" dirty="0" smtClean="0"/>
              <a:t>Radiation therapy</a:t>
            </a:r>
            <a:endParaRPr lang="en-US" sz="2000" b="1" dirty="0"/>
          </a:p>
        </p:txBody>
      </p:sp>
    </p:spTree>
    <p:extLst>
      <p:ext uri="{BB962C8B-B14F-4D97-AF65-F5344CB8AC3E}">
        <p14:creationId xmlns:p14="http://schemas.microsoft.com/office/powerpoint/2010/main" val="2631318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08355" y="663687"/>
            <a:ext cx="8535645" cy="4160113"/>
          </a:xfrm>
          <a:prstGeom prst="rect">
            <a:avLst/>
          </a:prstGeom>
          <a:noFill/>
        </p:spPr>
        <p:txBody>
          <a:bodyPr wrap="square" lIns="0" tIns="0" rIns="0" bIns="0" rtlCol="0">
            <a:spAutoFit/>
          </a:bodyPr>
          <a:lstStyle/>
          <a:p>
            <a:pPr>
              <a:spcAft>
                <a:spcPts val="2000"/>
              </a:spcAft>
            </a:pPr>
            <a:r>
              <a:rPr lang="en-US" sz="4000" b="1" dirty="0">
                <a:solidFill>
                  <a:srgbClr val="FD820B"/>
                </a:solidFill>
                <a:latin typeface="Arial Narrow"/>
                <a:cs typeface="Arial Narrow"/>
              </a:rPr>
              <a:t>Three things to </a:t>
            </a:r>
            <a:r>
              <a:rPr lang="en-US" sz="4000" b="1" dirty="0" smtClean="0">
                <a:solidFill>
                  <a:srgbClr val="FD820B"/>
                </a:solidFill>
                <a:latin typeface="Arial Narrow"/>
                <a:cs typeface="Arial Narrow"/>
              </a:rPr>
              <a:t>remember</a:t>
            </a:r>
          </a:p>
          <a:p>
            <a:pPr marL="360000" indent="-457200">
              <a:spcAft>
                <a:spcPts val="1000"/>
              </a:spcAft>
            </a:pPr>
            <a:r>
              <a:rPr lang="en-US" sz="1600" b="1" spc="-50" dirty="0" smtClean="0"/>
              <a:t>1</a:t>
            </a:r>
            <a:r>
              <a:rPr lang="en-US" sz="1600" b="1" spc="-50" dirty="0"/>
              <a:t>.	</a:t>
            </a:r>
            <a:r>
              <a:rPr lang="en-US" b="1" spc="-50" dirty="0"/>
              <a:t>Most skin cancers are preventable by limiting unprotected exposure to the sun.</a:t>
            </a:r>
          </a:p>
          <a:p>
            <a:pPr marL="360000" indent="-457200">
              <a:spcAft>
                <a:spcPts val="1000"/>
              </a:spcAft>
            </a:pPr>
            <a:r>
              <a:rPr lang="en-US" b="1" spc="-50" dirty="0"/>
              <a:t>2.	Most skin cancers can be treated successfully if detected early—even melanoma.</a:t>
            </a:r>
          </a:p>
          <a:p>
            <a:pPr marL="360000" indent="-457200">
              <a:spcAft>
                <a:spcPts val="1000"/>
              </a:spcAft>
            </a:pPr>
            <a:r>
              <a:rPr lang="en-US" b="1" dirty="0"/>
              <a:t>3.	When out in the sun Slip! Slop! Slap! And more!</a:t>
            </a:r>
          </a:p>
          <a:p>
            <a:pPr marL="720000" indent="-360000">
              <a:spcAft>
                <a:spcPts val="800"/>
              </a:spcAft>
            </a:pPr>
            <a:r>
              <a:rPr lang="en-US" dirty="0"/>
              <a:t>•	Slip on a shirt</a:t>
            </a:r>
          </a:p>
          <a:p>
            <a:pPr marL="720000" indent="-360000">
              <a:spcAft>
                <a:spcPts val="800"/>
              </a:spcAft>
            </a:pPr>
            <a:r>
              <a:rPr lang="en-US" dirty="0"/>
              <a:t>•	Slop on SPF 30 or higher broad spectrum  sunscreen</a:t>
            </a:r>
          </a:p>
          <a:p>
            <a:pPr marL="720000" indent="-360000">
              <a:spcAft>
                <a:spcPts val="800"/>
              </a:spcAft>
            </a:pPr>
            <a:r>
              <a:rPr lang="en-US" dirty="0"/>
              <a:t>•	Slap on a hat</a:t>
            </a:r>
          </a:p>
          <a:p>
            <a:pPr marL="720000" indent="-360000">
              <a:spcAft>
                <a:spcPts val="800"/>
              </a:spcAft>
            </a:pPr>
            <a:r>
              <a:rPr lang="en-US" dirty="0"/>
              <a:t>•	Slide on some sunglasses</a:t>
            </a:r>
          </a:p>
          <a:p>
            <a:pPr marL="720000" indent="-360000">
              <a:spcAft>
                <a:spcPts val="800"/>
              </a:spcAft>
            </a:pPr>
            <a:r>
              <a:rPr lang="en-US" dirty="0"/>
              <a:t>•	Seek shade</a:t>
            </a:r>
          </a:p>
        </p:txBody>
      </p:sp>
    </p:spTree>
    <p:extLst>
      <p:ext uri="{BB962C8B-B14F-4D97-AF65-F5344CB8AC3E}">
        <p14:creationId xmlns:p14="http://schemas.microsoft.com/office/powerpoint/2010/main" val="24738122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08063" y="663687"/>
            <a:ext cx="5449419" cy="2513509"/>
          </a:xfrm>
          <a:prstGeom prst="rect">
            <a:avLst/>
          </a:prstGeom>
          <a:noFill/>
        </p:spPr>
        <p:txBody>
          <a:bodyPr wrap="square" lIns="0" tIns="0" rIns="0" bIns="0" rtlCol="0">
            <a:spAutoFit/>
          </a:bodyPr>
          <a:lstStyle/>
          <a:p>
            <a:pPr>
              <a:spcAft>
                <a:spcPts val="2000"/>
              </a:spcAft>
            </a:pPr>
            <a:r>
              <a:rPr lang="en-US" sz="4000" b="1" dirty="0">
                <a:solidFill>
                  <a:srgbClr val="FD820B"/>
                </a:solidFill>
                <a:latin typeface="Arial Narrow"/>
                <a:cs typeface="Arial Narrow"/>
              </a:rPr>
              <a:t>About skin </a:t>
            </a:r>
            <a:r>
              <a:rPr lang="en-US" sz="4000" b="1" dirty="0" smtClean="0">
                <a:solidFill>
                  <a:srgbClr val="FD820B"/>
                </a:solidFill>
                <a:latin typeface="Arial Narrow"/>
                <a:cs typeface="Arial Narrow"/>
              </a:rPr>
              <a:t>cancer</a:t>
            </a:r>
          </a:p>
          <a:p>
            <a:pPr marL="360000" indent="-360000">
              <a:spcAft>
                <a:spcPts val="1000"/>
              </a:spcAft>
            </a:pPr>
            <a:r>
              <a:rPr lang="en-US" dirty="0" smtClean="0"/>
              <a:t>•</a:t>
            </a:r>
            <a:r>
              <a:rPr lang="en-US" dirty="0"/>
              <a:t>	A disease of the body’s skin cells</a:t>
            </a:r>
          </a:p>
          <a:p>
            <a:pPr marL="360000" indent="-360000">
              <a:spcAft>
                <a:spcPts val="1000"/>
              </a:spcAft>
            </a:pPr>
            <a:r>
              <a:rPr lang="en-US" dirty="0"/>
              <a:t>•	Develops when skin cells are damaged by ultraviolet radiation (UVR) from the sun.</a:t>
            </a:r>
          </a:p>
          <a:p>
            <a:pPr marL="360000" indent="-360000">
              <a:spcAft>
                <a:spcPts val="1000"/>
              </a:spcAft>
            </a:pPr>
            <a:r>
              <a:rPr lang="en-US" dirty="0"/>
              <a:t>•	The damaged cells can become malignant (cancerous) and travel to other areas of the body</a:t>
            </a:r>
            <a:r>
              <a:rPr lang="en-US" dirty="0" smtClean="0"/>
              <a:t>.</a:t>
            </a:r>
            <a:endParaRPr lang="en-US" dirty="0"/>
          </a:p>
        </p:txBody>
      </p:sp>
      <p:pic>
        <p:nvPicPr>
          <p:cNvPr id="3" name="Picture 2"/>
          <p:cNvPicPr>
            <a:picLocks noChangeAspect="1"/>
          </p:cNvPicPr>
          <p:nvPr/>
        </p:nvPicPr>
        <p:blipFill>
          <a:blip r:embed="rId4"/>
          <a:stretch>
            <a:fillRect/>
          </a:stretch>
        </p:blipFill>
        <p:spPr>
          <a:xfrm>
            <a:off x="6781800" y="0"/>
            <a:ext cx="2362200" cy="4546600"/>
          </a:xfrm>
          <a:prstGeom prst="rect">
            <a:avLst/>
          </a:prstGeom>
        </p:spPr>
      </p:pic>
    </p:spTree>
    <p:extLst>
      <p:ext uri="{BB962C8B-B14F-4D97-AF65-F5344CB8AC3E}">
        <p14:creationId xmlns:p14="http://schemas.microsoft.com/office/powerpoint/2010/main" val="7635898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srcRect t="11837"/>
          <a:stretch/>
        </p:blipFill>
        <p:spPr>
          <a:xfrm>
            <a:off x="6781800" y="563752"/>
            <a:ext cx="2362200" cy="4198747"/>
          </a:xfrm>
          <a:prstGeom prst="rect">
            <a:avLst/>
          </a:prstGeom>
        </p:spPr>
      </p:pic>
      <p:sp>
        <p:nvSpPr>
          <p:cNvPr id="4" name="TextBox 3"/>
          <p:cNvSpPr txBox="1"/>
          <p:nvPr/>
        </p:nvSpPr>
        <p:spPr>
          <a:xfrm>
            <a:off x="1008063" y="663687"/>
            <a:ext cx="5610265" cy="2518638"/>
          </a:xfrm>
          <a:prstGeom prst="rect">
            <a:avLst/>
          </a:prstGeom>
          <a:noFill/>
        </p:spPr>
        <p:txBody>
          <a:bodyPr wrap="square" lIns="0" tIns="0" rIns="0" bIns="0" rtlCol="0">
            <a:spAutoFit/>
          </a:bodyPr>
          <a:lstStyle/>
          <a:p>
            <a:pPr>
              <a:spcAft>
                <a:spcPts val="2000"/>
              </a:spcAft>
            </a:pPr>
            <a:r>
              <a:rPr lang="en-US" sz="4000" b="1" dirty="0">
                <a:solidFill>
                  <a:srgbClr val="FD820B"/>
                </a:solidFill>
                <a:latin typeface="Arial Narrow"/>
                <a:cs typeface="Arial Narrow"/>
              </a:rPr>
              <a:t>Types of skin </a:t>
            </a:r>
            <a:r>
              <a:rPr lang="en-US" sz="4000" b="1" dirty="0" smtClean="0">
                <a:solidFill>
                  <a:srgbClr val="FD820B"/>
                </a:solidFill>
                <a:latin typeface="Arial Narrow"/>
                <a:cs typeface="Arial Narrow"/>
              </a:rPr>
              <a:t>cancer</a:t>
            </a:r>
          </a:p>
          <a:p>
            <a:pPr>
              <a:spcAft>
                <a:spcPts val="1000"/>
              </a:spcAft>
            </a:pPr>
            <a:r>
              <a:rPr lang="en-US" sz="2600" b="1" dirty="0"/>
              <a:t>Melanoma</a:t>
            </a:r>
            <a:endParaRPr lang="en-US" sz="2600" b="1" dirty="0" smtClean="0"/>
          </a:p>
          <a:p>
            <a:pPr marL="360000" indent="-457200">
              <a:spcAft>
                <a:spcPts val="1000"/>
              </a:spcAft>
            </a:pPr>
            <a:r>
              <a:rPr lang="en-US" dirty="0" smtClean="0"/>
              <a:t>•</a:t>
            </a:r>
            <a:r>
              <a:rPr lang="en-US" dirty="0"/>
              <a:t>	Less common, but most dangerous</a:t>
            </a:r>
          </a:p>
          <a:p>
            <a:pPr marL="360000" indent="-457200">
              <a:spcAft>
                <a:spcPts val="1000"/>
              </a:spcAft>
            </a:pPr>
            <a:r>
              <a:rPr lang="en-US" dirty="0"/>
              <a:t>•	Causes most deaths due to skin cancer</a:t>
            </a:r>
          </a:p>
          <a:p>
            <a:pPr marL="360000" indent="-457200">
              <a:spcAft>
                <a:spcPts val="1000"/>
              </a:spcAft>
            </a:pPr>
            <a:r>
              <a:rPr lang="en-US" dirty="0"/>
              <a:t>•	Almost always curable when detected early</a:t>
            </a:r>
          </a:p>
        </p:txBody>
      </p:sp>
      <p:pic>
        <p:nvPicPr>
          <p:cNvPr id="5" name="Picture 4"/>
          <p:cNvPicPr>
            <a:picLocks noChangeAspect="1"/>
          </p:cNvPicPr>
          <p:nvPr/>
        </p:nvPicPr>
        <p:blipFill>
          <a:blip r:embed="rId5"/>
          <a:stretch>
            <a:fillRect/>
          </a:stretch>
        </p:blipFill>
        <p:spPr>
          <a:xfrm>
            <a:off x="84512" y="1299015"/>
            <a:ext cx="1193800" cy="774700"/>
          </a:xfrm>
          <a:prstGeom prst="rect">
            <a:avLst/>
          </a:prstGeom>
        </p:spPr>
      </p:pic>
    </p:spTree>
    <p:extLst>
      <p:ext uri="{BB962C8B-B14F-4D97-AF65-F5344CB8AC3E}">
        <p14:creationId xmlns:p14="http://schemas.microsoft.com/office/powerpoint/2010/main" val="31682997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08064" y="439596"/>
            <a:ext cx="5634036" cy="4534575"/>
          </a:xfrm>
          <a:prstGeom prst="rect">
            <a:avLst/>
          </a:prstGeom>
          <a:noFill/>
        </p:spPr>
        <p:txBody>
          <a:bodyPr wrap="square" lIns="0" tIns="0" rIns="0" bIns="0" rtlCol="0">
            <a:spAutoFit/>
          </a:bodyPr>
          <a:lstStyle/>
          <a:p>
            <a:pPr>
              <a:spcAft>
                <a:spcPts val="2000"/>
              </a:spcAft>
            </a:pPr>
            <a:r>
              <a:rPr lang="en-US" sz="4000" b="1" dirty="0">
                <a:solidFill>
                  <a:srgbClr val="FD820B"/>
                </a:solidFill>
                <a:latin typeface="Arial Narrow"/>
                <a:cs typeface="Arial Narrow"/>
              </a:rPr>
              <a:t>Types of skin </a:t>
            </a:r>
            <a:r>
              <a:rPr lang="en-US" sz="4000" b="1" dirty="0" smtClean="0">
                <a:solidFill>
                  <a:srgbClr val="FD820B"/>
                </a:solidFill>
                <a:latin typeface="Arial Narrow"/>
                <a:cs typeface="Arial Narrow"/>
              </a:rPr>
              <a:t>cancer</a:t>
            </a:r>
          </a:p>
          <a:p>
            <a:pPr>
              <a:spcAft>
                <a:spcPts val="1000"/>
              </a:spcAft>
            </a:pPr>
            <a:r>
              <a:rPr lang="en-US" sz="2600" b="1" dirty="0"/>
              <a:t>Melanoma</a:t>
            </a:r>
            <a:endParaRPr lang="en-US" sz="2600" b="1" dirty="0" smtClean="0"/>
          </a:p>
          <a:p>
            <a:pPr>
              <a:spcAft>
                <a:spcPts val="1000"/>
              </a:spcAft>
            </a:pPr>
            <a:r>
              <a:rPr lang="en-US" dirty="0"/>
              <a:t>Signs:</a:t>
            </a:r>
          </a:p>
          <a:p>
            <a:pPr marL="360000" indent="-360000">
              <a:spcAft>
                <a:spcPts val="1000"/>
              </a:spcAft>
            </a:pPr>
            <a:r>
              <a:rPr lang="en-US" dirty="0"/>
              <a:t>•	</a:t>
            </a:r>
            <a:r>
              <a:rPr lang="en-US" b="1" dirty="0"/>
              <a:t>New</a:t>
            </a:r>
            <a:r>
              <a:rPr lang="en-US" dirty="0"/>
              <a:t>— A new spot</a:t>
            </a:r>
          </a:p>
          <a:p>
            <a:pPr marL="360000" indent="-360000">
              <a:spcAft>
                <a:spcPts val="1000"/>
              </a:spcAft>
            </a:pPr>
            <a:r>
              <a:rPr lang="en-US" dirty="0"/>
              <a:t>•	</a:t>
            </a:r>
            <a:r>
              <a:rPr lang="en-US" b="1" dirty="0"/>
              <a:t>Changing</a:t>
            </a:r>
            <a:r>
              <a:rPr lang="en-US" dirty="0"/>
              <a:t>— A spot that changes in </a:t>
            </a:r>
            <a:r>
              <a:rPr lang="en-US" dirty="0" err="1"/>
              <a:t>colour</a:t>
            </a:r>
            <a:r>
              <a:rPr lang="en-US" dirty="0"/>
              <a:t>, size or shape</a:t>
            </a:r>
          </a:p>
          <a:p>
            <a:pPr marL="360000" indent="-360000">
              <a:spcAft>
                <a:spcPts val="1000"/>
              </a:spcAft>
            </a:pPr>
            <a:r>
              <a:rPr lang="en-US" dirty="0"/>
              <a:t>•	</a:t>
            </a:r>
            <a:r>
              <a:rPr lang="en-US" b="1" dirty="0"/>
              <a:t>Growing</a:t>
            </a:r>
            <a:r>
              <a:rPr lang="en-US" dirty="0"/>
              <a:t>— A mole that grows quickly</a:t>
            </a:r>
          </a:p>
          <a:p>
            <a:pPr marL="360000" indent="-360000">
              <a:spcAft>
                <a:spcPts val="1000"/>
              </a:spcAft>
            </a:pPr>
            <a:r>
              <a:rPr lang="en-US" dirty="0"/>
              <a:t>•	</a:t>
            </a:r>
            <a:r>
              <a:rPr lang="en-US" b="1" dirty="0"/>
              <a:t>Different</a:t>
            </a:r>
            <a:r>
              <a:rPr lang="en-US" dirty="0"/>
              <a:t>— A mole or spot that looks different to others you have</a:t>
            </a:r>
          </a:p>
          <a:p>
            <a:pPr>
              <a:spcAft>
                <a:spcPts val="1000"/>
              </a:spcAft>
            </a:pPr>
            <a:r>
              <a:rPr lang="en-US" dirty="0"/>
              <a:t>If you have any concerns about your skin, you should see a doctor as soon as possible.</a:t>
            </a:r>
          </a:p>
        </p:txBody>
      </p:sp>
      <p:pic>
        <p:nvPicPr>
          <p:cNvPr id="5" name="Picture 4"/>
          <p:cNvPicPr>
            <a:picLocks noChangeAspect="1"/>
          </p:cNvPicPr>
          <p:nvPr/>
        </p:nvPicPr>
        <p:blipFill>
          <a:blip r:embed="rId4"/>
          <a:stretch>
            <a:fillRect/>
          </a:stretch>
        </p:blipFill>
        <p:spPr>
          <a:xfrm>
            <a:off x="84512" y="1299015"/>
            <a:ext cx="1193800" cy="774700"/>
          </a:xfrm>
          <a:prstGeom prst="rect">
            <a:avLst/>
          </a:prstGeom>
        </p:spPr>
      </p:pic>
      <p:pic>
        <p:nvPicPr>
          <p:cNvPr id="3" name="Picture 2"/>
          <p:cNvPicPr>
            <a:picLocks noChangeAspect="1"/>
          </p:cNvPicPr>
          <p:nvPr/>
        </p:nvPicPr>
        <p:blipFill rotWithShape="1">
          <a:blip r:embed="rId5"/>
          <a:srcRect t="14058"/>
          <a:stretch/>
        </p:blipFill>
        <p:spPr>
          <a:xfrm>
            <a:off x="6642100" y="623094"/>
            <a:ext cx="2501900" cy="3809205"/>
          </a:xfrm>
          <a:prstGeom prst="rect">
            <a:avLst/>
          </a:prstGeom>
        </p:spPr>
      </p:pic>
    </p:spTree>
    <p:extLst>
      <p:ext uri="{BB962C8B-B14F-4D97-AF65-F5344CB8AC3E}">
        <p14:creationId xmlns:p14="http://schemas.microsoft.com/office/powerpoint/2010/main" val="26151381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08064" y="663687"/>
            <a:ext cx="5503082" cy="3975448"/>
          </a:xfrm>
          <a:prstGeom prst="rect">
            <a:avLst/>
          </a:prstGeom>
          <a:noFill/>
        </p:spPr>
        <p:txBody>
          <a:bodyPr wrap="square" lIns="0" tIns="0" rIns="0" bIns="0" rtlCol="0">
            <a:spAutoFit/>
          </a:bodyPr>
          <a:lstStyle/>
          <a:p>
            <a:pPr>
              <a:spcAft>
                <a:spcPts val="2000"/>
              </a:spcAft>
            </a:pPr>
            <a:r>
              <a:rPr lang="en-US" sz="4000" b="1" dirty="0">
                <a:solidFill>
                  <a:srgbClr val="FD820B"/>
                </a:solidFill>
                <a:latin typeface="Arial Narrow"/>
                <a:cs typeface="Arial Narrow"/>
              </a:rPr>
              <a:t>Types of skin </a:t>
            </a:r>
            <a:r>
              <a:rPr lang="en-US" sz="4000" b="1" dirty="0" smtClean="0">
                <a:solidFill>
                  <a:srgbClr val="FD820B"/>
                </a:solidFill>
                <a:latin typeface="Arial Narrow"/>
                <a:cs typeface="Arial Narrow"/>
              </a:rPr>
              <a:t>cancer</a:t>
            </a:r>
          </a:p>
          <a:p>
            <a:pPr>
              <a:spcAft>
                <a:spcPts val="1000"/>
              </a:spcAft>
            </a:pPr>
            <a:r>
              <a:rPr lang="en-US" sz="2600" b="1" dirty="0"/>
              <a:t>Non-melanoma Basal Cell and Squamous Cell Carcinomas</a:t>
            </a:r>
            <a:endParaRPr lang="en-US" sz="2600" b="1" dirty="0" smtClean="0"/>
          </a:p>
          <a:p>
            <a:pPr marL="360000" indent="-360000">
              <a:spcAft>
                <a:spcPts val="1000"/>
              </a:spcAft>
            </a:pPr>
            <a:r>
              <a:rPr lang="en-US" sz="1600" dirty="0" smtClean="0"/>
              <a:t>•</a:t>
            </a:r>
            <a:r>
              <a:rPr lang="en-US" sz="1600" dirty="0"/>
              <a:t>	</a:t>
            </a:r>
            <a:r>
              <a:rPr lang="en-US" dirty="0" smtClean="0"/>
              <a:t>Most </a:t>
            </a:r>
            <a:r>
              <a:rPr lang="en-US" dirty="0"/>
              <a:t>common</a:t>
            </a:r>
          </a:p>
          <a:p>
            <a:pPr marL="360000" indent="-360000">
              <a:spcAft>
                <a:spcPts val="1000"/>
              </a:spcAft>
            </a:pPr>
            <a:r>
              <a:rPr lang="en-US" dirty="0"/>
              <a:t>•	Can nearly always be cured</a:t>
            </a:r>
          </a:p>
          <a:p>
            <a:pPr marL="360000" indent="-360000">
              <a:spcAft>
                <a:spcPts val="1000"/>
              </a:spcAft>
            </a:pPr>
            <a:r>
              <a:rPr lang="en-US" dirty="0"/>
              <a:t>•	Can scar the skin if not treated</a:t>
            </a:r>
          </a:p>
          <a:p>
            <a:pPr marL="360000" indent="-360000">
              <a:spcAft>
                <a:spcPts val="1000"/>
              </a:spcAft>
            </a:pPr>
            <a:r>
              <a:rPr lang="en-US" dirty="0"/>
              <a:t>•	Usually slow growing </a:t>
            </a:r>
          </a:p>
          <a:p>
            <a:pPr marL="360000" indent="-360000">
              <a:spcAft>
                <a:spcPts val="1000"/>
              </a:spcAft>
            </a:pPr>
            <a:r>
              <a:rPr lang="en-US" dirty="0"/>
              <a:t>•	Found on parts of body exposed to the sun </a:t>
            </a:r>
            <a:r>
              <a:rPr lang="en-US" dirty="0" smtClean="0"/>
              <a:t/>
            </a:r>
            <a:br>
              <a:rPr lang="en-US" dirty="0" smtClean="0"/>
            </a:br>
            <a:r>
              <a:rPr lang="en-US" dirty="0" smtClean="0"/>
              <a:t>— </a:t>
            </a:r>
            <a:r>
              <a:rPr lang="en-US" dirty="0"/>
              <a:t>hands, head </a:t>
            </a:r>
            <a:r>
              <a:rPr lang="en-US" dirty="0" smtClean="0"/>
              <a:t>and neck</a:t>
            </a:r>
            <a:endParaRPr lang="en-US" dirty="0"/>
          </a:p>
        </p:txBody>
      </p:sp>
      <p:pic>
        <p:nvPicPr>
          <p:cNvPr id="6" name="Picture 5"/>
          <p:cNvPicPr>
            <a:picLocks noChangeAspect="1"/>
          </p:cNvPicPr>
          <p:nvPr/>
        </p:nvPicPr>
        <p:blipFill>
          <a:blip r:embed="rId4"/>
          <a:stretch>
            <a:fillRect/>
          </a:stretch>
        </p:blipFill>
        <p:spPr>
          <a:xfrm>
            <a:off x="84512" y="1299015"/>
            <a:ext cx="1193800" cy="774700"/>
          </a:xfrm>
          <a:prstGeom prst="rect">
            <a:avLst/>
          </a:prstGeom>
        </p:spPr>
      </p:pic>
      <p:pic>
        <p:nvPicPr>
          <p:cNvPr id="7" name="Picture 6"/>
          <p:cNvPicPr>
            <a:picLocks noChangeAspect="1"/>
          </p:cNvPicPr>
          <p:nvPr/>
        </p:nvPicPr>
        <p:blipFill>
          <a:blip r:embed="rId5"/>
          <a:stretch>
            <a:fillRect/>
          </a:stretch>
        </p:blipFill>
        <p:spPr>
          <a:xfrm>
            <a:off x="6654800" y="0"/>
            <a:ext cx="2489200" cy="4775200"/>
          </a:xfrm>
          <a:prstGeom prst="rect">
            <a:avLst/>
          </a:prstGeom>
        </p:spPr>
      </p:pic>
    </p:spTree>
    <p:extLst>
      <p:ext uri="{BB962C8B-B14F-4D97-AF65-F5344CB8AC3E}">
        <p14:creationId xmlns:p14="http://schemas.microsoft.com/office/powerpoint/2010/main" val="14834290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08063" y="663687"/>
            <a:ext cx="7891097" cy="3888244"/>
          </a:xfrm>
          <a:prstGeom prst="rect">
            <a:avLst/>
          </a:prstGeom>
          <a:noFill/>
        </p:spPr>
        <p:txBody>
          <a:bodyPr wrap="square" lIns="0" tIns="0" rIns="0" bIns="0" rtlCol="0">
            <a:spAutoFit/>
          </a:bodyPr>
          <a:lstStyle/>
          <a:p>
            <a:pPr>
              <a:spcAft>
                <a:spcPts val="2000"/>
              </a:spcAft>
            </a:pPr>
            <a:r>
              <a:rPr lang="en-US" sz="4000" b="1" dirty="0">
                <a:solidFill>
                  <a:srgbClr val="FD820B"/>
                </a:solidFill>
                <a:latin typeface="Arial Narrow"/>
                <a:cs typeface="Arial Narrow"/>
              </a:rPr>
              <a:t>Statistics for melanoma in </a:t>
            </a:r>
            <a:r>
              <a:rPr lang="en-US" sz="4000" b="1" dirty="0" smtClean="0">
                <a:solidFill>
                  <a:srgbClr val="FD820B"/>
                </a:solidFill>
                <a:latin typeface="Arial Narrow"/>
                <a:cs typeface="Arial Narrow"/>
              </a:rPr>
              <a:t>Australia</a:t>
            </a:r>
          </a:p>
          <a:p>
            <a:pPr marL="360000" indent="-360000">
              <a:spcAft>
                <a:spcPts val="1000"/>
              </a:spcAft>
            </a:pPr>
            <a:r>
              <a:rPr lang="en-US" sz="2000" b="1" dirty="0" smtClean="0"/>
              <a:t>Incidence </a:t>
            </a:r>
            <a:r>
              <a:rPr lang="en-US" sz="2000" b="1" dirty="0"/>
              <a:t>(new cases per 100,000 people):</a:t>
            </a:r>
          </a:p>
          <a:p>
            <a:pPr marL="360000" indent="-360000">
              <a:spcAft>
                <a:spcPts val="800"/>
              </a:spcAft>
            </a:pPr>
            <a:r>
              <a:rPr lang="en-US" sz="1600" dirty="0"/>
              <a:t>•	</a:t>
            </a:r>
            <a:r>
              <a:rPr lang="en-US" dirty="0"/>
              <a:t>Australia— one of the highest rates in the world</a:t>
            </a:r>
          </a:p>
          <a:p>
            <a:pPr marL="360000" indent="-360000">
              <a:spcAft>
                <a:spcPts val="800"/>
              </a:spcAft>
            </a:pPr>
            <a:r>
              <a:rPr lang="en-US" dirty="0"/>
              <a:t>•	Queensland— highest rate in the world. However, as at 2016 rates were :</a:t>
            </a:r>
          </a:p>
          <a:p>
            <a:pPr marL="720000" indent="-360000">
              <a:spcAft>
                <a:spcPts val="800"/>
              </a:spcAft>
            </a:pPr>
            <a:r>
              <a:rPr lang="en-US" dirty="0"/>
              <a:t>-	plateauing in those aged 40–59 years </a:t>
            </a:r>
          </a:p>
          <a:p>
            <a:pPr marL="720000" indent="-360000">
              <a:spcAft>
                <a:spcPts val="800"/>
              </a:spcAft>
            </a:pPr>
            <a:r>
              <a:rPr lang="en-US" dirty="0"/>
              <a:t>-	declining in those under 40 years of age. </a:t>
            </a:r>
          </a:p>
          <a:p>
            <a:pPr marL="720000" indent="-360000">
              <a:spcAft>
                <a:spcPts val="800"/>
              </a:spcAft>
            </a:pPr>
            <a:r>
              <a:rPr lang="en-US" dirty="0"/>
              <a:t>-	2018— estimated14,320 new cases of (8653 males and 5667 females)</a:t>
            </a:r>
          </a:p>
          <a:p>
            <a:pPr marL="360000" indent="-360000">
              <a:spcAft>
                <a:spcPts val="1000"/>
              </a:spcAft>
            </a:pPr>
            <a:r>
              <a:rPr lang="en-US" sz="2000" b="1" dirty="0"/>
              <a:t>Sex</a:t>
            </a:r>
          </a:p>
          <a:p>
            <a:pPr marL="360000" indent="-360000">
              <a:spcAft>
                <a:spcPts val="1000"/>
              </a:spcAft>
            </a:pPr>
            <a:r>
              <a:rPr lang="en-US" sz="1600" dirty="0"/>
              <a:t>•	</a:t>
            </a:r>
            <a:r>
              <a:rPr lang="en-US" dirty="0"/>
              <a:t>More common in men than women (60:40)</a:t>
            </a:r>
          </a:p>
        </p:txBody>
      </p:sp>
    </p:spTree>
    <p:extLst>
      <p:ext uri="{BB962C8B-B14F-4D97-AF65-F5344CB8AC3E}">
        <p14:creationId xmlns:p14="http://schemas.microsoft.com/office/powerpoint/2010/main" val="18381521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08063" y="663687"/>
            <a:ext cx="7644815" cy="4088299"/>
          </a:xfrm>
          <a:prstGeom prst="rect">
            <a:avLst/>
          </a:prstGeom>
          <a:noFill/>
        </p:spPr>
        <p:txBody>
          <a:bodyPr wrap="square" lIns="0" tIns="0" rIns="0" bIns="0" rtlCol="0">
            <a:spAutoFit/>
          </a:bodyPr>
          <a:lstStyle/>
          <a:p>
            <a:pPr>
              <a:spcAft>
                <a:spcPts val="2000"/>
              </a:spcAft>
            </a:pPr>
            <a:r>
              <a:rPr lang="en-US" sz="3500" b="1" dirty="0">
                <a:solidFill>
                  <a:srgbClr val="FD820B"/>
                </a:solidFill>
                <a:latin typeface="Arial Narrow"/>
                <a:cs typeface="Arial Narrow"/>
              </a:rPr>
              <a:t>Statistics for melanoma in </a:t>
            </a:r>
            <a:r>
              <a:rPr lang="en-US" sz="3500" b="1" dirty="0" smtClean="0">
                <a:solidFill>
                  <a:srgbClr val="FD820B"/>
                </a:solidFill>
                <a:latin typeface="Arial Narrow"/>
                <a:cs typeface="Arial Narrow"/>
              </a:rPr>
              <a:t>Australia (cont.)</a:t>
            </a:r>
          </a:p>
          <a:p>
            <a:pPr marL="360000" indent="-360000">
              <a:spcAft>
                <a:spcPts val="1000"/>
              </a:spcAft>
            </a:pPr>
            <a:r>
              <a:rPr lang="en-US" sz="2000" b="1" dirty="0"/>
              <a:t>Mortality rate  (number of deaths per 100,000 people</a:t>
            </a:r>
            <a:r>
              <a:rPr lang="en-US" sz="2000" b="1" dirty="0" smtClean="0"/>
              <a:t>)</a:t>
            </a:r>
          </a:p>
          <a:p>
            <a:pPr marL="363538" indent="-363538">
              <a:spcAft>
                <a:spcPts val="1000"/>
              </a:spcAft>
              <a:buFont typeface="Arial"/>
              <a:buChar char="•"/>
            </a:pPr>
            <a:r>
              <a:rPr lang="en-US" dirty="0" smtClean="0"/>
              <a:t>Estimated that in 2018 in Australia 1905 deaths due to melanoma.</a:t>
            </a:r>
          </a:p>
          <a:p>
            <a:pPr marL="360000" indent="-360000">
              <a:spcAft>
                <a:spcPts val="1000"/>
              </a:spcAft>
              <a:buFont typeface="Arial"/>
              <a:buChar char="•"/>
            </a:pPr>
            <a:r>
              <a:rPr lang="en-US" dirty="0" smtClean="0"/>
              <a:t>From1982 </a:t>
            </a:r>
            <a:r>
              <a:rPr lang="en-US" dirty="0"/>
              <a:t>to 2016,</a:t>
            </a:r>
            <a:r>
              <a:rPr lang="en-US" dirty="0" smtClean="0"/>
              <a:t>  the mortality </a:t>
            </a:r>
            <a:r>
              <a:rPr lang="en-US" dirty="0"/>
              <a:t>rate:</a:t>
            </a:r>
          </a:p>
          <a:p>
            <a:pPr marL="714375" indent="-350838">
              <a:spcAft>
                <a:spcPts val="1000"/>
              </a:spcAft>
            </a:pPr>
            <a:r>
              <a:rPr lang="en-US" dirty="0"/>
              <a:t>•	dropped for the three youngest age groups (0–</a:t>
            </a:r>
            <a:r>
              <a:rPr lang="en-US" dirty="0" smtClean="0"/>
              <a:t>59yrs</a:t>
            </a:r>
            <a:r>
              <a:rPr lang="en-US" dirty="0"/>
              <a:t>)</a:t>
            </a:r>
          </a:p>
          <a:p>
            <a:pPr marL="714375" indent="-350838">
              <a:spcAft>
                <a:spcPts val="1000"/>
              </a:spcAft>
            </a:pPr>
            <a:r>
              <a:rPr lang="en-US" dirty="0"/>
              <a:t>•	increased for the three oldest age groups (60yrs +).</a:t>
            </a:r>
          </a:p>
          <a:p>
            <a:pPr indent="363538">
              <a:spcAft>
                <a:spcPts val="1000"/>
              </a:spcAft>
            </a:pPr>
            <a:r>
              <a:rPr lang="en-US" dirty="0"/>
              <a:t>Improvements attributed to active campaigning</a:t>
            </a:r>
            <a:r>
              <a:rPr lang="en-US" dirty="0" smtClean="0"/>
              <a:t> for sun protection.</a:t>
            </a:r>
            <a:endParaRPr lang="en-US" dirty="0"/>
          </a:p>
          <a:p>
            <a:pPr marL="360000" indent="-360000">
              <a:spcAft>
                <a:spcPts val="1000"/>
              </a:spcAft>
              <a:buFont typeface="Arial"/>
              <a:buChar char="•"/>
            </a:pPr>
            <a:r>
              <a:rPr lang="en-US" dirty="0"/>
              <a:t>Despite </a:t>
            </a:r>
            <a:r>
              <a:rPr lang="en-US" dirty="0" smtClean="0"/>
              <a:t>this, the </a:t>
            </a:r>
            <a:r>
              <a:rPr lang="en-US" b="1" dirty="0" smtClean="0"/>
              <a:t>actual </a:t>
            </a:r>
            <a:r>
              <a:rPr lang="en-US" b="1" dirty="0"/>
              <a:t>number </a:t>
            </a:r>
            <a:r>
              <a:rPr lang="en-US" dirty="0"/>
              <a:t>of deaths increased for all age groups except those aged under 40 </a:t>
            </a:r>
            <a:r>
              <a:rPr lang="en-US" dirty="0" smtClean="0"/>
              <a:t>years due to increased population and increased incidence in some groups.</a:t>
            </a:r>
            <a:endParaRPr lang="en-US" dirty="0"/>
          </a:p>
        </p:txBody>
      </p:sp>
    </p:spTree>
    <p:extLst>
      <p:ext uri="{BB962C8B-B14F-4D97-AF65-F5344CB8AC3E}">
        <p14:creationId xmlns:p14="http://schemas.microsoft.com/office/powerpoint/2010/main" val="978003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srcRect t="11131"/>
          <a:stretch/>
        </p:blipFill>
        <p:spPr>
          <a:xfrm>
            <a:off x="6159500" y="540016"/>
            <a:ext cx="2984500" cy="4311384"/>
          </a:xfrm>
          <a:prstGeom prst="rect">
            <a:avLst/>
          </a:prstGeom>
        </p:spPr>
      </p:pic>
      <p:sp>
        <p:nvSpPr>
          <p:cNvPr id="4" name="TextBox 3"/>
          <p:cNvSpPr txBox="1"/>
          <p:nvPr/>
        </p:nvSpPr>
        <p:spPr>
          <a:xfrm>
            <a:off x="1008063" y="663687"/>
            <a:ext cx="5324205" cy="3288080"/>
          </a:xfrm>
          <a:prstGeom prst="rect">
            <a:avLst/>
          </a:prstGeom>
          <a:noFill/>
        </p:spPr>
        <p:txBody>
          <a:bodyPr wrap="square" lIns="0" tIns="0" rIns="0" bIns="0" rtlCol="0">
            <a:spAutoFit/>
          </a:bodyPr>
          <a:lstStyle/>
          <a:p>
            <a:pPr>
              <a:spcAft>
                <a:spcPts val="2000"/>
              </a:spcAft>
            </a:pPr>
            <a:r>
              <a:rPr lang="en-US" sz="4000" b="1" dirty="0">
                <a:solidFill>
                  <a:srgbClr val="FD820B"/>
                </a:solidFill>
                <a:latin typeface="Arial Narrow"/>
                <a:cs typeface="Arial Narrow"/>
              </a:rPr>
              <a:t>Who is prone to sun damage</a:t>
            </a:r>
            <a:r>
              <a:rPr lang="en-US" sz="4000" b="1" dirty="0" smtClean="0">
                <a:solidFill>
                  <a:srgbClr val="FD820B"/>
                </a:solidFill>
                <a:latin typeface="Arial Narrow"/>
                <a:cs typeface="Arial Narrow"/>
              </a:rPr>
              <a:t>?</a:t>
            </a:r>
          </a:p>
          <a:p>
            <a:pPr>
              <a:spcAft>
                <a:spcPts val="2000"/>
              </a:spcAft>
            </a:pPr>
            <a:r>
              <a:rPr lang="en-US" sz="2000" b="1" dirty="0" smtClean="0"/>
              <a:t>Everyone!</a:t>
            </a:r>
          </a:p>
          <a:p>
            <a:pPr marL="360000" indent="-360000">
              <a:spcAft>
                <a:spcPts val="1000"/>
              </a:spcAft>
            </a:pPr>
            <a:r>
              <a:rPr lang="en-US" sz="1600" dirty="0"/>
              <a:t>•	</a:t>
            </a:r>
            <a:r>
              <a:rPr lang="en-US" dirty="0"/>
              <a:t>People with light skin much more likely to sustain UVR damage from the sun</a:t>
            </a:r>
          </a:p>
          <a:p>
            <a:pPr marL="360000" indent="-360000">
              <a:spcAft>
                <a:spcPts val="1000"/>
              </a:spcAft>
            </a:pPr>
            <a:r>
              <a:rPr lang="en-US" dirty="0"/>
              <a:t>•	However, darker-skinned people also can be affected. </a:t>
            </a:r>
          </a:p>
        </p:txBody>
      </p:sp>
    </p:spTree>
    <p:extLst>
      <p:ext uri="{BB962C8B-B14F-4D97-AF65-F5344CB8AC3E}">
        <p14:creationId xmlns:p14="http://schemas.microsoft.com/office/powerpoint/2010/main" val="32021374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1447</TotalTime>
  <Words>2953</Words>
  <Application>Microsoft Macintosh PowerPoint</Application>
  <PresentationFormat>On-screen Show (16:9)</PresentationFormat>
  <Paragraphs>259</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Zoux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Plant</dc:creator>
  <cp:lastModifiedBy>John Plant</cp:lastModifiedBy>
  <cp:revision>49</cp:revision>
  <dcterms:created xsi:type="dcterms:W3CDTF">2018-12-29T22:00:31Z</dcterms:created>
  <dcterms:modified xsi:type="dcterms:W3CDTF">2019-02-01T01:03:50Z</dcterms:modified>
</cp:coreProperties>
</file>