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2" r:id="rId6"/>
    <p:sldId id="263" r:id="rId7"/>
    <p:sldId id="264" r:id="rId8"/>
    <p:sldId id="265" r:id="rId9"/>
    <p:sldId id="266" r:id="rId10"/>
    <p:sldId id="268" r:id="rId11"/>
    <p:sldId id="269" r:id="rId12"/>
    <p:sldId id="270" r:id="rId13"/>
    <p:sldId id="271" r:id="rId14"/>
    <p:sldId id="272" r:id="rId15"/>
    <p:sldId id="261"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D30A"/>
    <a:srgbClr val="8A7364"/>
    <a:srgbClr val="D5001D"/>
    <a:srgbClr val="67D60F"/>
    <a:srgbClr val="FD82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734" autoAdjust="0"/>
  </p:normalViewPr>
  <p:slideViewPr>
    <p:cSldViewPr snapToGrid="0" snapToObjects="1">
      <p:cViewPr varScale="1">
        <p:scale>
          <a:sx n="196" d="100"/>
          <a:sy n="196" d="100"/>
        </p:scale>
        <p:origin x="-1392" y="-104"/>
      </p:cViewPr>
      <p:guideLst>
        <p:guide orient="horz" pos="1605"/>
        <p:guide pos="640"/>
      </p:guideLst>
    </p:cSldViewPr>
  </p:slideViewPr>
  <p:notesTextViewPr>
    <p:cViewPr>
      <p:scale>
        <a:sx n="100" d="100"/>
        <a:sy n="100" d="100"/>
      </p:scale>
      <p:origin x="0" y="0"/>
    </p:cViewPr>
  </p:notesTextViewPr>
  <p:notesViewPr>
    <p:cSldViewPr snapToGrid="0" snapToObjects="1">
      <p:cViewPr>
        <p:scale>
          <a:sx n="200" d="100"/>
          <a:sy n="200" d="100"/>
        </p:scale>
        <p:origin x="-4080" y="12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4182E1-206A-B046-ABF0-3006B4C1E658}" type="datetimeFigureOut">
              <a:rPr lang="en-US" smtClean="0"/>
              <a:pPr/>
              <a:t>21/1/19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2441F-2358-174A-8B97-4DA92572A823}" type="slidenum">
              <a:rPr lang="en-US" smtClean="0"/>
              <a:pPr/>
              <a:t>‹#›</a:t>
            </a:fld>
            <a:endParaRPr lang="en-US"/>
          </a:p>
        </p:txBody>
      </p:sp>
    </p:spTree>
    <p:extLst>
      <p:ext uri="{BB962C8B-B14F-4D97-AF65-F5344CB8AC3E}">
        <p14:creationId xmlns:p14="http://schemas.microsoft.com/office/powerpoint/2010/main" val="34586251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2441F-2358-174A-8B97-4DA92572A82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dirty="0" smtClean="0"/>
              <a:t>According to the Cancer Council website (2018), a tan is not a sign of good health even though almost 50% Australian adults still believe that a tan looks healthy. Tanning is a sign that you have been exposed to enough UV radiation (from the sun or solarium) to damage your skin. This will eventually cause loss of elasticity (wrinkles), sagging, yellowish discolouration and even brown patches to appear on your skin. Worst of all, it increases your risk of skin cancer.</a:t>
            </a:r>
          </a:p>
          <a:p>
            <a:pPr fontAlgn="base"/>
            <a:endParaRPr lang="en-AU" sz="1200" dirty="0" smtClean="0"/>
          </a:p>
          <a:p>
            <a:pPr fontAlgn="base"/>
            <a:r>
              <a:rPr lang="en-AU" sz="1200" dirty="0" smtClean="0"/>
              <a:t>A tan will offer only limited protection from sunburn, usually equivalent to SPF3, depending on your skin type. It does not protect from DNA damage, which can lead to skin cancer.</a:t>
            </a:r>
          </a:p>
          <a:p>
            <a:pPr fontAlgn="base"/>
            <a:endParaRPr lang="en-AU" sz="1200" dirty="0" smtClean="0"/>
          </a:p>
          <a:p>
            <a:r>
              <a:rPr lang="en-AU" sz="1200" kern="1200" dirty="0" smtClean="0">
                <a:solidFill>
                  <a:schemeClr val="tx1"/>
                </a:solidFill>
                <a:latin typeface="+mn-lt"/>
                <a:ea typeface="+mn-ea"/>
                <a:cs typeface="+mn-cs"/>
              </a:rPr>
              <a:t>In November 2011, Cancer Council Australia issued a media release stating that: </a:t>
            </a:r>
          </a:p>
          <a:p>
            <a:pPr marL="355600" lvl="0" indent="-355600">
              <a:buFont typeface="Arial"/>
              <a:buChar char="•"/>
            </a:pPr>
            <a:r>
              <a:rPr lang="en-AU" sz="1200" kern="1200" dirty="0" smtClean="0">
                <a:solidFill>
                  <a:schemeClr val="tx1"/>
                </a:solidFill>
                <a:latin typeface="+mn-lt"/>
                <a:ea typeface="+mn-ea"/>
                <a:cs typeface="+mn-cs"/>
              </a:rPr>
              <a:t>there had been a 15% fall in teens who prefer a tan since 2003–04 (from 60% to 45%)</a:t>
            </a:r>
          </a:p>
          <a:p>
            <a:pPr marL="355600" lvl="0" indent="-355600">
              <a:buFont typeface="Arial"/>
              <a:buChar char="•"/>
            </a:pPr>
            <a:r>
              <a:rPr lang="en-AU" sz="1200" kern="1200" dirty="0" smtClean="0">
                <a:solidFill>
                  <a:schemeClr val="tx1"/>
                </a:solidFill>
                <a:latin typeface="+mn-lt"/>
                <a:ea typeface="+mn-ea"/>
                <a:cs typeface="+mn-cs"/>
              </a:rPr>
              <a:t>only 12% of teens believed a tanned person is more healthy.</a:t>
            </a:r>
          </a:p>
          <a:p>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The then CEO of the Cancer Council said, “While these are encouraging results, we’ve still got a big job to convince the remaining 45% of teens to ditch a tan”.</a:t>
            </a:r>
            <a:r>
              <a:rPr lang="en-AU" sz="1200" dirty="0" smtClean="0"/>
              <a:t> </a:t>
            </a:r>
          </a:p>
          <a:p>
            <a:endParaRPr lang="en-AU" sz="1200" dirty="0" smtClean="0"/>
          </a:p>
          <a:p>
            <a:r>
              <a:rPr lang="en-AU" sz="1200" b="1" dirty="0" smtClean="0"/>
              <a:t>For discussion with students:</a:t>
            </a:r>
          </a:p>
          <a:p>
            <a:r>
              <a:rPr lang="en-AU" sz="1200" dirty="0" smtClean="0"/>
              <a:t>That was back in 2011. </a:t>
            </a:r>
          </a:p>
          <a:p>
            <a:pPr marL="271463" indent="-271463">
              <a:buFont typeface="Arial"/>
              <a:buChar char="•"/>
            </a:pPr>
            <a:r>
              <a:rPr lang="en-AU" sz="1200" dirty="0" smtClean="0"/>
              <a:t>Ask the students what they think the percentage of students who currently prefer a tan</a:t>
            </a:r>
            <a:r>
              <a:rPr lang="en-AU" sz="1200" baseline="0" dirty="0" smtClean="0"/>
              <a:t> would be.</a:t>
            </a:r>
            <a:r>
              <a:rPr lang="en-AU" sz="1200" dirty="0" smtClean="0"/>
              <a:t> </a:t>
            </a:r>
          </a:p>
          <a:p>
            <a:pPr marL="271463" indent="-271463">
              <a:buFont typeface="Arial"/>
              <a:buChar char="•"/>
            </a:pPr>
            <a:r>
              <a:rPr lang="en-AU" sz="1200" dirty="0" smtClean="0"/>
              <a:t>Maybe do a show of hands as to whether they like to have a tan.</a:t>
            </a:r>
          </a:p>
          <a:p>
            <a:pPr marL="271463" indent="-271463">
              <a:buFont typeface="Arial"/>
              <a:buChar char="•"/>
            </a:pPr>
            <a:r>
              <a:rPr lang="en-AU" sz="1200" dirty="0" smtClean="0"/>
              <a:t>Discuss with students why some teens prefer a tan and don’t heed the sun safety messages.</a:t>
            </a:r>
          </a:p>
          <a:p>
            <a:pPr marL="271463" indent="-271463">
              <a:buFont typeface="Arial"/>
              <a:buChar char="•"/>
            </a:pPr>
            <a:r>
              <a:rPr lang="en-AU" sz="1200" dirty="0" smtClean="0"/>
              <a:t>Discuss the role of the fashion industry in promoting skin cancer by designing summer fashions that expose a lot of skin to the sun.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10</a:t>
            </a:fld>
            <a:endParaRPr lang="en-US"/>
          </a:p>
        </p:txBody>
      </p:sp>
    </p:spTree>
    <p:extLst>
      <p:ext uri="{BB962C8B-B14F-4D97-AF65-F5344CB8AC3E}">
        <p14:creationId xmlns:p14="http://schemas.microsoft.com/office/powerpoint/2010/main" val="2872164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dirty="0" smtClean="0"/>
              <a:t>As noted in the Cancer Council’s website (2018), solariums emit UVA and UVB radiation, both known causes of cancer (a solarium is a room equipped with sunlamps or sun beds, which can be used to acquire an artificial suntan).</a:t>
            </a:r>
          </a:p>
          <a:p>
            <a:pPr fontAlgn="base"/>
            <a:endParaRPr lang="en-AU" sz="1200" dirty="0" smtClean="0"/>
          </a:p>
          <a:p>
            <a:pPr fontAlgn="base"/>
            <a:r>
              <a:rPr lang="en-AU" sz="1200" dirty="0" smtClean="0"/>
              <a:t>The Cancer Council does not recommend solarium use for cosmetic tanning under any circumstances.</a:t>
            </a:r>
          </a:p>
          <a:p>
            <a:pPr fontAlgn="base"/>
            <a:endParaRPr lang="en-AU" sz="1200" dirty="0" smtClean="0"/>
          </a:p>
          <a:p>
            <a:pPr fontAlgn="base"/>
            <a:r>
              <a:rPr lang="en-AU" sz="1200" dirty="0" smtClean="0"/>
              <a:t>As of January 2016, commercial solariums were banned in all states in Australia. ACT has also banned commercial solariums. There are no commercial solariums operating in the Northern Territory.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11</a:t>
            </a:fld>
            <a:endParaRPr lang="en-US"/>
          </a:p>
        </p:txBody>
      </p:sp>
    </p:spTree>
    <p:extLst>
      <p:ext uri="{BB962C8B-B14F-4D97-AF65-F5344CB8AC3E}">
        <p14:creationId xmlns:p14="http://schemas.microsoft.com/office/powerpoint/2010/main" val="400106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00" y="4343400"/>
            <a:ext cx="5994400" cy="4502150"/>
          </a:xfrm>
        </p:spPr>
        <p:txBody>
          <a:bodyPr/>
          <a:lstStyle/>
          <a:p>
            <a:pPr fontAlgn="base"/>
            <a:r>
              <a:rPr lang="en-AU" sz="1000" b="1" kern="1200" dirty="0" smtClean="0">
                <a:solidFill>
                  <a:schemeClr val="tx1"/>
                </a:solidFill>
                <a:latin typeface="+mn-lt"/>
                <a:ea typeface="+mn-ea"/>
                <a:cs typeface="+mn-cs"/>
              </a:rPr>
              <a:t>What is vitamin D?</a:t>
            </a:r>
            <a:endParaRPr lang="en-AU" sz="1000" kern="1200" dirty="0" smtClean="0">
              <a:solidFill>
                <a:schemeClr val="tx1"/>
              </a:solidFill>
              <a:latin typeface="+mn-lt"/>
              <a:ea typeface="+mn-ea"/>
              <a:cs typeface="+mn-cs"/>
            </a:endParaRPr>
          </a:p>
          <a:p>
            <a:pPr fontAlgn="base"/>
            <a:r>
              <a:rPr lang="en-AU" sz="1000" kern="1200" dirty="0" smtClean="0">
                <a:solidFill>
                  <a:schemeClr val="tx1"/>
                </a:solidFill>
                <a:latin typeface="+mn-lt"/>
                <a:ea typeface="+mn-ea"/>
                <a:cs typeface="+mn-cs"/>
              </a:rPr>
              <a:t>Vitamin D is produced when our skin is exposed to ultraviolet B (UVB) light emitted by the sun. It can also be obtained from some foods. We need vitamin D for strong and healthy bones and muscles.</a:t>
            </a:r>
          </a:p>
          <a:p>
            <a:pPr fontAlgn="base"/>
            <a:r>
              <a:rPr lang="en-AU" sz="1000" kern="1200" dirty="0" smtClean="0">
                <a:solidFill>
                  <a:schemeClr val="tx1"/>
                </a:solidFill>
                <a:latin typeface="+mn-lt"/>
                <a:ea typeface="+mn-ea"/>
                <a:cs typeface="+mn-cs"/>
              </a:rPr>
              <a:t> </a:t>
            </a:r>
          </a:p>
          <a:p>
            <a:pPr fontAlgn="base"/>
            <a:r>
              <a:rPr lang="en-AU" sz="1000" b="1" kern="1200" dirty="0" smtClean="0">
                <a:solidFill>
                  <a:schemeClr val="tx1"/>
                </a:solidFill>
                <a:latin typeface="+mn-lt"/>
                <a:ea typeface="+mn-ea"/>
                <a:cs typeface="+mn-cs"/>
              </a:rPr>
              <a:t>How much sun do we need for healthy bones?</a:t>
            </a:r>
            <a:endParaRPr lang="en-AU" sz="1000" kern="1200" dirty="0" smtClean="0">
              <a:solidFill>
                <a:schemeClr val="tx1"/>
              </a:solidFill>
              <a:latin typeface="+mn-lt"/>
              <a:ea typeface="+mn-ea"/>
              <a:cs typeface="+mn-cs"/>
            </a:endParaRPr>
          </a:p>
          <a:p>
            <a:pPr fontAlgn="base"/>
            <a:r>
              <a:rPr lang="en-AU" sz="1000" kern="1200" dirty="0" smtClean="0">
                <a:solidFill>
                  <a:schemeClr val="tx1"/>
                </a:solidFill>
                <a:latin typeface="+mn-lt"/>
                <a:ea typeface="+mn-ea"/>
                <a:cs typeface="+mn-cs"/>
              </a:rPr>
              <a:t>For most Australians, sunshine is the main source of vitamin D. The amount of sun exposure required is relatively low. However, some Australians do not have adequate vitamin D levels, especially </a:t>
            </a:r>
            <a:r>
              <a:rPr lang="en-AU" sz="1000" dirty="0" smtClean="0"/>
              <a:t>in</a:t>
            </a:r>
            <a:r>
              <a:rPr lang="en-AU" sz="1000" kern="1200" dirty="0" smtClean="0">
                <a:solidFill>
                  <a:schemeClr val="tx1"/>
                </a:solidFill>
                <a:latin typeface="+mn-lt"/>
                <a:ea typeface="+mn-ea"/>
                <a:cs typeface="+mn-cs"/>
              </a:rPr>
              <a:t> winter. Required sun exposure times will vary based on season, location, area of skin exposed and skin type.</a:t>
            </a:r>
            <a:r>
              <a:rPr lang="en-AU" sz="1000" kern="1200" baseline="0" dirty="0" smtClean="0">
                <a:solidFill>
                  <a:schemeClr val="tx1"/>
                </a:solidFill>
                <a:latin typeface="+mn-lt"/>
                <a:ea typeface="+mn-ea"/>
                <a:cs typeface="+mn-cs"/>
              </a:rPr>
              <a:t> </a:t>
            </a:r>
            <a:r>
              <a:rPr lang="en-AU" sz="1000" kern="1200" dirty="0" smtClean="0">
                <a:solidFill>
                  <a:schemeClr val="tx1"/>
                </a:solidFill>
                <a:latin typeface="+mn-lt"/>
                <a:ea typeface="+mn-ea"/>
                <a:cs typeface="+mn-cs"/>
              </a:rPr>
              <a:t>It is important to balance the need for sun exposure to produce adequate vitamin D, at the same time avoiding the risk of skin damage from too much exposure. </a:t>
            </a:r>
          </a:p>
          <a:p>
            <a:pPr fontAlgn="base"/>
            <a:r>
              <a:rPr lang="en-AU" sz="1000" kern="1200" dirty="0" smtClean="0">
                <a:solidFill>
                  <a:schemeClr val="tx1"/>
                </a:solidFill>
                <a:latin typeface="+mn-lt"/>
                <a:ea typeface="+mn-ea"/>
                <a:cs typeface="+mn-cs"/>
              </a:rPr>
              <a:t> </a:t>
            </a:r>
          </a:p>
          <a:p>
            <a:pPr fontAlgn="base"/>
            <a:r>
              <a:rPr lang="en-AU" sz="1000" dirty="0" smtClean="0"/>
              <a:t>M</a:t>
            </a:r>
            <a:r>
              <a:rPr lang="en-AU" sz="1000" kern="1200" dirty="0" smtClean="0">
                <a:solidFill>
                  <a:schemeClr val="tx1"/>
                </a:solidFill>
                <a:latin typeface="+mn-lt"/>
                <a:ea typeface="+mn-ea"/>
                <a:cs typeface="+mn-cs"/>
              </a:rPr>
              <a:t>ost people get enough UV exposure through their normal outdoor activities </a:t>
            </a:r>
            <a:r>
              <a:rPr lang="en-AU" sz="1000" dirty="0" smtClean="0"/>
              <a:t>such as going to school, shopping etc. </a:t>
            </a:r>
            <a:r>
              <a:rPr lang="en-AU" sz="1000" kern="1200" dirty="0" smtClean="0">
                <a:solidFill>
                  <a:schemeClr val="tx1"/>
                </a:solidFill>
                <a:latin typeface="+mn-lt"/>
                <a:ea typeface="+mn-ea"/>
                <a:cs typeface="+mn-cs"/>
              </a:rPr>
              <a:t>When the UV Index is 3 or above (such as </a:t>
            </a:r>
            <a:r>
              <a:rPr lang="en-AU" sz="1000" dirty="0" smtClean="0"/>
              <a:t>in</a:t>
            </a:r>
            <a:r>
              <a:rPr lang="en-AU" sz="1000" kern="1200" dirty="0" smtClean="0">
                <a:solidFill>
                  <a:schemeClr val="tx1"/>
                </a:solidFill>
                <a:latin typeface="+mn-lt"/>
                <a:ea typeface="+mn-ea"/>
                <a:cs typeface="+mn-cs"/>
              </a:rPr>
              <a:t> summer), just a few minutes outdoors on most days of the week is enough.</a:t>
            </a:r>
            <a:r>
              <a:rPr lang="en-AU" sz="1000" dirty="0" smtClean="0"/>
              <a:t> </a:t>
            </a:r>
            <a:r>
              <a:rPr lang="en-AU" sz="1000" kern="1200" dirty="0" smtClean="0">
                <a:solidFill>
                  <a:schemeClr val="tx1"/>
                </a:solidFill>
                <a:latin typeface="+mn-lt"/>
                <a:ea typeface="+mn-ea"/>
                <a:cs typeface="+mn-cs"/>
              </a:rPr>
              <a:t>In late autumn and winter in some southern parts of Australia, when the UV Index falls below 3, it is recommended to spend time outdoors in the middle of the day with some skin uncovered e.g. arms or legs. </a:t>
            </a:r>
          </a:p>
          <a:p>
            <a:r>
              <a:rPr lang="en-AU" sz="1000" kern="1200" dirty="0" smtClean="0">
                <a:solidFill>
                  <a:schemeClr val="tx1"/>
                </a:solidFill>
                <a:latin typeface="+mn-lt"/>
                <a:ea typeface="+mn-ea"/>
                <a:cs typeface="+mn-cs"/>
              </a:rPr>
              <a:t> </a:t>
            </a:r>
          </a:p>
          <a:p>
            <a:pPr fontAlgn="base"/>
            <a:r>
              <a:rPr lang="en-AU" sz="1000" b="1" dirty="0" smtClean="0"/>
              <a:t>Ask students w</a:t>
            </a:r>
            <a:r>
              <a:rPr lang="en-AU" sz="1000" b="1" kern="1200" dirty="0" smtClean="0">
                <a:solidFill>
                  <a:schemeClr val="tx1"/>
                </a:solidFill>
                <a:latin typeface="+mn-lt"/>
                <a:ea typeface="+mn-ea"/>
                <a:cs typeface="+mn-cs"/>
              </a:rPr>
              <a:t>ho they think  is at risk of vitamin D deficiency and why. Check that they cover:</a:t>
            </a:r>
            <a:endParaRPr lang="en-AU" sz="1000" kern="1200" dirty="0" smtClean="0">
              <a:solidFill>
                <a:schemeClr val="tx1"/>
              </a:solidFill>
              <a:latin typeface="+mn-lt"/>
              <a:ea typeface="+mn-ea"/>
              <a:cs typeface="+mn-cs"/>
            </a:endParaRPr>
          </a:p>
          <a:p>
            <a:pPr marL="271463" lvl="0" indent="-271463" fontAlgn="base">
              <a:buFont typeface="Arial"/>
              <a:buChar char="•"/>
            </a:pPr>
            <a:r>
              <a:rPr lang="en-AU" sz="1000" dirty="0" smtClean="0"/>
              <a:t>N</a:t>
            </a:r>
            <a:r>
              <a:rPr lang="en-AU" sz="1000" kern="1200" dirty="0" smtClean="0">
                <a:solidFill>
                  <a:schemeClr val="tx1"/>
                </a:solidFill>
                <a:latin typeface="+mn-lt"/>
                <a:ea typeface="+mn-ea"/>
                <a:cs typeface="+mn-cs"/>
              </a:rPr>
              <a:t>aturally dark skinned people, who need more UV exposure as the pigment in their skin reduces UV penetration.</a:t>
            </a:r>
          </a:p>
          <a:p>
            <a:pPr marL="271463" lvl="0" indent="-271463" fontAlgn="base">
              <a:buFont typeface="Arial"/>
              <a:buChar char="•"/>
            </a:pPr>
            <a:r>
              <a:rPr lang="en-AU" sz="1000" dirty="0" smtClean="0"/>
              <a:t>P</a:t>
            </a:r>
            <a:r>
              <a:rPr lang="en-AU" sz="1000" kern="1200" dirty="0" smtClean="0">
                <a:solidFill>
                  <a:schemeClr val="tx1"/>
                </a:solidFill>
                <a:latin typeface="+mn-lt"/>
                <a:ea typeface="+mn-ea"/>
                <a:cs typeface="+mn-cs"/>
              </a:rPr>
              <a:t>eople who cover their skin for religious or cultural reasons</a:t>
            </a:r>
          </a:p>
          <a:p>
            <a:pPr marL="271463" lvl="0" indent="-271463" fontAlgn="base">
              <a:buFont typeface="Arial"/>
              <a:buChar char="•"/>
            </a:pPr>
            <a:r>
              <a:rPr lang="en-AU" sz="1000" dirty="0" smtClean="0"/>
              <a:t>F</a:t>
            </a:r>
            <a:r>
              <a:rPr lang="en-AU" sz="1000" kern="1200" dirty="0" smtClean="0">
                <a:solidFill>
                  <a:schemeClr val="tx1"/>
                </a:solidFill>
                <a:latin typeface="+mn-lt"/>
                <a:ea typeface="+mn-ea"/>
                <a:cs typeface="+mn-cs"/>
              </a:rPr>
              <a:t>rail/elderly, chronically ill or institutionalised people who live mostly indoors</a:t>
            </a:r>
          </a:p>
          <a:p>
            <a:pPr marL="271463" lvl="0" indent="-271463" fontAlgn="base">
              <a:buFont typeface="Arial"/>
              <a:buChar char="•"/>
            </a:pPr>
            <a:r>
              <a:rPr lang="en-AU" sz="1000" dirty="0" smtClean="0"/>
              <a:t>P</a:t>
            </a:r>
            <a:r>
              <a:rPr lang="en-AU" sz="1000" kern="1200" dirty="0" smtClean="0">
                <a:solidFill>
                  <a:schemeClr val="tx1"/>
                </a:solidFill>
                <a:latin typeface="+mn-lt"/>
                <a:ea typeface="+mn-ea"/>
                <a:cs typeface="+mn-cs"/>
              </a:rPr>
              <a:t>eople who are obese</a:t>
            </a:r>
          </a:p>
          <a:p>
            <a:pPr marL="271463" lvl="0" indent="-271463" fontAlgn="base">
              <a:buFont typeface="Arial"/>
              <a:buChar char="•"/>
            </a:pPr>
            <a:r>
              <a:rPr lang="en-AU" sz="1000" dirty="0" smtClean="0"/>
              <a:t>B</a:t>
            </a:r>
            <a:r>
              <a:rPr lang="en-AU" sz="1000" kern="1200" dirty="0" smtClean="0">
                <a:solidFill>
                  <a:schemeClr val="tx1"/>
                </a:solidFill>
                <a:latin typeface="+mn-lt"/>
                <a:ea typeface="+mn-ea"/>
                <a:cs typeface="+mn-cs"/>
              </a:rPr>
              <a:t>abies and infants of vitamin D deficient mothers</a:t>
            </a:r>
          </a:p>
          <a:p>
            <a:pPr marL="271463" lvl="0" indent="-271463" fontAlgn="base">
              <a:buFont typeface="Arial"/>
              <a:buChar char="•"/>
            </a:pPr>
            <a:r>
              <a:rPr lang="en-AU" sz="1000" dirty="0" smtClean="0"/>
              <a:t>P</a:t>
            </a:r>
            <a:r>
              <a:rPr lang="en-AU" sz="1000" kern="1200" dirty="0" smtClean="0">
                <a:solidFill>
                  <a:schemeClr val="tx1"/>
                </a:solidFill>
                <a:latin typeface="+mn-lt"/>
                <a:ea typeface="+mn-ea"/>
                <a:cs typeface="+mn-cs"/>
              </a:rPr>
              <a:t>eople with poor absorption of calcium and vitamin D e.g. because of medications</a:t>
            </a:r>
          </a:p>
          <a:p>
            <a:pPr marL="271463" lvl="0" indent="-271463" fontAlgn="base">
              <a:buFont typeface="Arial"/>
              <a:buChar char="•"/>
            </a:pPr>
            <a:r>
              <a:rPr lang="en-AU" sz="1000" dirty="0" smtClean="0"/>
              <a:t>P</a:t>
            </a:r>
            <a:r>
              <a:rPr lang="en-AU" sz="1000" kern="1200" dirty="0" smtClean="0">
                <a:solidFill>
                  <a:schemeClr val="tx1"/>
                </a:solidFill>
                <a:latin typeface="+mn-lt"/>
                <a:ea typeface="+mn-ea"/>
                <a:cs typeface="+mn-cs"/>
              </a:rPr>
              <a:t>eople who avoid sun exposure because they have had or are at high risk of skin cancer</a:t>
            </a:r>
          </a:p>
          <a:p>
            <a:pPr fontAlgn="base"/>
            <a:r>
              <a:rPr lang="en-AU" sz="1000" kern="1200" dirty="0" smtClean="0">
                <a:solidFill>
                  <a:schemeClr val="tx1"/>
                </a:solidFill>
                <a:latin typeface="+mn-lt"/>
                <a:ea typeface="+mn-ea"/>
                <a:cs typeface="+mn-cs"/>
              </a:rPr>
              <a:t>People in these groups should consult their doctor for advice on vitamin D supplementation. Over-exposure to UV is never recommended even if you have a vitamin D deficiency.</a:t>
            </a:r>
          </a:p>
          <a:p>
            <a:r>
              <a:rPr lang="en-AU" sz="1000" kern="1200" dirty="0" smtClean="0">
                <a:solidFill>
                  <a:schemeClr val="tx1"/>
                </a:solidFill>
                <a:latin typeface="+mn-lt"/>
                <a:ea typeface="+mn-ea"/>
                <a:cs typeface="+mn-cs"/>
              </a:rPr>
              <a:t>Website sources: Cancer Council; Osteoporosis Australia</a:t>
            </a:r>
          </a:p>
        </p:txBody>
      </p:sp>
      <p:sp>
        <p:nvSpPr>
          <p:cNvPr id="4" name="Slide Number Placeholder 3"/>
          <p:cNvSpPr>
            <a:spLocks noGrp="1"/>
          </p:cNvSpPr>
          <p:nvPr>
            <p:ph type="sldNum" sz="quarter" idx="10"/>
          </p:nvPr>
        </p:nvSpPr>
        <p:spPr/>
        <p:txBody>
          <a:bodyPr/>
          <a:lstStyle/>
          <a:p>
            <a:fld id="{B1F2441F-2358-174A-8B97-4DA92572A823}" type="slidenum">
              <a:rPr lang="en-US" smtClean="0"/>
              <a:pPr/>
              <a:t>12</a:t>
            </a:fld>
            <a:endParaRPr lang="en-US"/>
          </a:p>
        </p:txBody>
      </p:sp>
    </p:spTree>
    <p:extLst>
      <p:ext uri="{BB962C8B-B14F-4D97-AF65-F5344CB8AC3E}">
        <p14:creationId xmlns:p14="http://schemas.microsoft.com/office/powerpoint/2010/main" val="276471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UVR = Ultraviolet</a:t>
            </a:r>
            <a:r>
              <a:rPr lang="en-US" sz="1200" kern="1200" dirty="0" smtClean="0">
                <a:solidFill>
                  <a:schemeClr val="tx1"/>
                </a:solidFill>
                <a:latin typeface="+mn-lt"/>
                <a:ea typeface="+mn-ea"/>
                <a:cs typeface="+mn-cs"/>
              </a:rPr>
              <a:t> radiation</a:t>
            </a:r>
          </a:p>
          <a:p>
            <a:r>
              <a:rPr lang="en-US" sz="1200" dirty="0" smtClean="0"/>
              <a:t>UVI = Ultraviolet index, a measure of the sun’s UV strength</a:t>
            </a:r>
            <a:endParaRPr lang="en-US" sz="1200" kern="1200" dirty="0" smtClean="0">
              <a:solidFill>
                <a:schemeClr val="tx1"/>
              </a:solidFill>
              <a:latin typeface="+mn-lt"/>
              <a:ea typeface="+mn-ea"/>
              <a:cs typeface="+mn-cs"/>
            </a:endParaRP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It doesn’t matter if it’s sunny, cloudy or raining—UVR is always present during daylight.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ultraviolet index (UVI) provides a consistent international measure of the sun’s ultraviolet strength. It measures UVR on a scale of 1 to 11 and beyond. The higher the number, the stronger the radiation and the faster the skin will burn.</a:t>
            </a:r>
          </a:p>
          <a:p>
            <a:endParaRPr lang="en-US" sz="1200" dirty="0" smtClean="0"/>
          </a:p>
          <a:p>
            <a:r>
              <a:rPr lang="en-US" sz="1200" kern="1200" baseline="0" dirty="0" smtClean="0">
                <a:solidFill>
                  <a:schemeClr val="tx1"/>
                </a:solidFill>
                <a:latin typeface="+mn-lt"/>
                <a:ea typeface="+mn-ea"/>
                <a:cs typeface="+mn-cs"/>
              </a:rPr>
              <a:t>In some parts of Australia the skin can be sunburnt in as little as 10 minutes during summer.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You are at risk of skin damage when the UV Index is 3 or above.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13</a:t>
            </a:fld>
            <a:endParaRPr lang="en-US"/>
          </a:p>
        </p:txBody>
      </p:sp>
    </p:spTree>
    <p:extLst>
      <p:ext uri="{BB962C8B-B14F-4D97-AF65-F5344CB8AC3E}">
        <p14:creationId xmlns:p14="http://schemas.microsoft.com/office/powerpoint/2010/main" val="11596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There are many factors that influence when sun protection is necessary. One of them is the distance from the equator. The slide gives broad indications of when sun protection may be necessary all year round. </a:t>
            </a:r>
          </a:p>
          <a:p>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You may need sun protection from August through to May for areas 30ºS to 40ºS—Western Australia south of </a:t>
            </a:r>
            <a:r>
              <a:rPr lang="en-US" sz="1200" kern="1200" baseline="0" dirty="0" err="1" smtClean="0">
                <a:solidFill>
                  <a:schemeClr val="tx1"/>
                </a:solidFill>
                <a:latin typeface="+mn-lt"/>
                <a:ea typeface="+mn-ea"/>
                <a:cs typeface="+mn-cs"/>
              </a:rPr>
              <a:t>Kalgoorlie</a:t>
            </a:r>
            <a:r>
              <a:rPr lang="en-US" sz="1200" kern="1200" baseline="0" dirty="0" smtClean="0">
                <a:solidFill>
                  <a:schemeClr val="tx1"/>
                </a:solidFill>
                <a:latin typeface="+mn-lt"/>
                <a:ea typeface="+mn-ea"/>
                <a:cs typeface="+mn-cs"/>
              </a:rPr>
              <a:t>, New South Wales south of Coffs </a:t>
            </a:r>
            <a:r>
              <a:rPr lang="en-US" sz="1200" kern="1200" baseline="0" dirty="0" err="1" smtClean="0">
                <a:solidFill>
                  <a:schemeClr val="tx1"/>
                </a:solidFill>
                <a:latin typeface="+mn-lt"/>
                <a:ea typeface="+mn-ea"/>
                <a:cs typeface="+mn-cs"/>
              </a:rPr>
              <a:t>Harbour</a:t>
            </a:r>
            <a:r>
              <a:rPr lang="en-US" sz="1200" kern="1200" baseline="0" dirty="0" smtClean="0">
                <a:solidFill>
                  <a:schemeClr val="tx1"/>
                </a:solidFill>
                <a:latin typeface="+mn-lt"/>
                <a:ea typeface="+mn-ea"/>
                <a:cs typeface="+mn-cs"/>
              </a:rPr>
              <a:t>, South Australia south of Lake Torrens, all of Australian Capital Territory and Victoria.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You may need sun protection September through to April for areas 40ºS  to 50ºS 	(all of Tasmania).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B1F2441F-2358-174A-8B97-4DA92572A823}" type="slidenum">
              <a:rPr lang="en-US" smtClean="0"/>
              <a:pPr/>
              <a:t>14</a:t>
            </a:fld>
            <a:endParaRPr lang="en-US"/>
          </a:p>
        </p:txBody>
      </p:sp>
    </p:spTree>
    <p:extLst>
      <p:ext uri="{BB962C8B-B14F-4D97-AF65-F5344CB8AC3E}">
        <p14:creationId xmlns:p14="http://schemas.microsoft.com/office/powerpoint/2010/main" val="11596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end of the presentation,</a:t>
            </a:r>
            <a:r>
              <a:rPr lang="en-US" baseline="0" dirty="0" smtClean="0"/>
              <a:t> the teacher could:</a:t>
            </a:r>
            <a:endParaRPr lang="en-US" dirty="0" smtClean="0"/>
          </a:p>
          <a:p>
            <a:pPr marL="266700" indent="-266700">
              <a:buFontTx/>
              <a:buChar char="-"/>
            </a:pPr>
            <a:r>
              <a:rPr lang="en-US" dirty="0" smtClean="0"/>
              <a:t>brainstorm what students are still unsure about or want to know more</a:t>
            </a:r>
          </a:p>
          <a:p>
            <a:pPr marL="266700" indent="-266700">
              <a:buFontTx/>
              <a:buChar char="-"/>
            </a:pPr>
            <a:r>
              <a:rPr lang="en-US" dirty="0" smtClean="0"/>
              <a:t>collate the responses on the board</a:t>
            </a:r>
          </a:p>
          <a:p>
            <a:pPr marL="266700" indent="-266700">
              <a:buFontTx/>
              <a:buChar char="-"/>
            </a:pPr>
            <a:r>
              <a:rPr lang="en-US" dirty="0" smtClean="0"/>
              <a:t>respond to what students are unsure about or want to </a:t>
            </a:r>
            <a:r>
              <a:rPr lang="en-US" smtClean="0"/>
              <a:t>know more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715000" cy="4114800"/>
          </a:xfrm>
        </p:spPr>
        <p:txBody>
          <a:bodyPr>
            <a:normAutofit/>
          </a:bodyPr>
          <a:lstStyle/>
          <a:p>
            <a:pPr>
              <a:buFont typeface="Arial"/>
              <a:buNone/>
            </a:pPr>
            <a:r>
              <a:rPr lang="en-US" dirty="0" smtClean="0"/>
              <a:t>This presentation has been adapted from Fact file C: </a:t>
            </a:r>
            <a:r>
              <a:rPr lang="en-US" i="1" dirty="0" smtClean="0"/>
              <a:t>Sun safety myths and facts </a:t>
            </a:r>
            <a:r>
              <a:rPr lang="en-US" dirty="0" smtClean="0"/>
              <a:t>so that some statements are true (in the fact file, all statements are myths). It addresses ten issues about which many people have misunderstandings, for example, who is most at risk, when sun protection is needed etc. </a:t>
            </a:r>
          </a:p>
          <a:p>
            <a:pPr>
              <a:buFont typeface="Arial"/>
              <a:buNone/>
            </a:pPr>
            <a:endParaRPr lang="en-US" dirty="0" smtClean="0"/>
          </a:p>
          <a:p>
            <a:r>
              <a:rPr lang="en-US" dirty="0" smtClean="0"/>
              <a:t>The PowerPoint presentation: </a:t>
            </a:r>
            <a:r>
              <a:rPr lang="en-US" i="1" dirty="0" smtClean="0"/>
              <a:t>Skin cancer and sun protection </a:t>
            </a:r>
            <a:r>
              <a:rPr lang="en-US" dirty="0" smtClean="0"/>
              <a:t>is a suitable complement to this presentation. </a:t>
            </a:r>
          </a:p>
          <a:p>
            <a:endParaRPr lang="en-US" dirty="0" smtClean="0"/>
          </a:p>
          <a:p>
            <a:r>
              <a:rPr lang="en-US" dirty="0" smtClean="0"/>
              <a:t>Like Fact file C. </a:t>
            </a:r>
            <a:r>
              <a:rPr lang="en-US" i="1" dirty="0" smtClean="0"/>
              <a:t>Sun safety myths and facts</a:t>
            </a:r>
            <a:r>
              <a:rPr lang="en-US" dirty="0" smtClean="0"/>
              <a:t>, this presentation could also be used in conjunction with Student response sheet 4: </a:t>
            </a:r>
            <a:r>
              <a:rPr lang="en-US" i="1" dirty="0" smtClean="0"/>
              <a:t>Delving deeper into sun safety: Think, pair, share</a:t>
            </a:r>
            <a:r>
              <a:rPr lang="en-US" dirty="0" smtClean="0"/>
              <a:t>, in which students develop a quiz for peers related to myths that are important to dispel. They could also develop, for example, posters, newsletter articles and/or slide shows to illustrate the myths and facts associated with sun safety. Some students could develop posters, while others could develop newsletter articles and others could develop slide shows. The newsletter articles could be collated into a ‘Special Edition’ newsletter to be distributed to relevant people. The collated set of resources developed by students could be used to provide a multi-modal presentation to their peers and/or parents and/or staff. </a:t>
            </a:r>
          </a:p>
          <a:p>
            <a:endParaRPr lang="en-US" dirty="0" smtClean="0"/>
          </a:p>
          <a:p>
            <a:pPr>
              <a:defRPr/>
            </a:pPr>
            <a:r>
              <a:rPr lang="en-US" dirty="0" smtClean="0"/>
              <a:t>The notes that accompany these slides are there to assist the teacher. It is expected that the teacher will decide which of this additional information is suitable for the student cohort. The notes also provide additional information that might be useful for responding to student questions. </a:t>
            </a:r>
          </a:p>
          <a:p>
            <a:endParaRPr lang="en-US"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Before showing the facts, ask students to individually identify if they think the statements are true (fact) or false (myth). They can then check off whether they got them right or not as you give the correct answer to each one in the slides that follow.</a:t>
            </a:r>
            <a:endParaRPr lang="en-US" sz="1200"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3</a:t>
            </a:fld>
            <a:endParaRPr lang="en-US"/>
          </a:p>
        </p:txBody>
      </p:sp>
    </p:spTree>
    <p:extLst>
      <p:ext uri="{BB962C8B-B14F-4D97-AF65-F5344CB8AC3E}">
        <p14:creationId xmlns:p14="http://schemas.microsoft.com/office/powerpoint/2010/main" val="105766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mn-lt"/>
                <a:ea typeface="+mn-ea"/>
                <a:cs typeface="+mn-cs"/>
              </a:rPr>
              <a:t>The SPF (Sun Protection Factor) of a sunscreen is a measure of how well it protects the skin from sunburn. Sunscreens need to be applied liberally to achieve the SPF protection claimed on the label.</a:t>
            </a:r>
          </a:p>
          <a:p>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The Cancer Council recommends using any sunscreen that is labelled broad spectrum, water-resistant and SPF30+ or above. It will </a:t>
            </a:r>
            <a:r>
              <a:rPr lang="en-US" sz="1200" dirty="0" smtClean="0"/>
              <a:t>filter UVR and protect from reflected UVR e.g. from water, sand and concrete.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should be applied</a:t>
            </a:r>
            <a:r>
              <a:rPr lang="en-US" sz="1200" kern="1200" baseline="0" dirty="0" smtClean="0">
                <a:solidFill>
                  <a:schemeClr val="tx1"/>
                </a:solidFill>
                <a:latin typeface="+mn-lt"/>
                <a:ea typeface="+mn-ea"/>
                <a:cs typeface="+mn-cs"/>
              </a:rPr>
              <a:t> 20 minutes before going out in the sun. Use 1 teaspoon for the face, ears and neck, and 1 teaspoon for each limb as well as for both front and back of the torso.</a:t>
            </a:r>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 </a:t>
            </a:r>
          </a:p>
          <a:p>
            <a:r>
              <a:rPr lang="en-AU" sz="1200" kern="1200" dirty="0" smtClean="0">
                <a:solidFill>
                  <a:schemeClr val="tx1"/>
                </a:solidFill>
                <a:latin typeface="+mn-lt"/>
                <a:ea typeface="+mn-ea"/>
                <a:cs typeface="+mn-cs"/>
              </a:rPr>
              <a:t>The Cancer Council notes that SPF50+ offers only marginally better protection from Ultra Violet (UV) radiation than SPF30+, filtering out 98% of UV radiation compared to 96.7% blocked by SPF30+. SPF50+ sunscreen still needs to be applied just as liberally, re-applied every two hours (or after swimming, exercising and towel drying) and used in combination with other sun protection measures including sun protective hats, protective clothing, sunglasses and shade.</a:t>
            </a:r>
            <a:endParaRPr lang="en-AU" sz="1200" dirty="0" smtClean="0"/>
          </a:p>
          <a:p>
            <a:pPr marL="355600" indent="-355600">
              <a:buFont typeface="Arial"/>
              <a:buChar char="•"/>
            </a:pPr>
            <a:r>
              <a:rPr lang="en-US" sz="1200" dirty="0" smtClean="0"/>
              <a:t>Sun-savvy clothing should cover the neck, shoulders, arms and knees.</a:t>
            </a:r>
          </a:p>
          <a:p>
            <a:pPr marL="355600" marR="0" indent="-35560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Hats should be wide-brimmed with</a:t>
            </a:r>
            <a:r>
              <a:rPr lang="en-US" sz="1200" baseline="0" dirty="0" smtClean="0"/>
              <a:t> a dark </a:t>
            </a:r>
            <a:r>
              <a:rPr lang="en-US" sz="1200" baseline="0" dirty="0" err="1" smtClean="0"/>
              <a:t>colour</a:t>
            </a:r>
            <a:r>
              <a:rPr lang="en-US" sz="1200" baseline="0" dirty="0" smtClean="0"/>
              <a:t> under the brim to prevent reflection on to the face.</a:t>
            </a:r>
            <a:r>
              <a:rPr lang="en-US" sz="1200" dirty="0" smtClean="0"/>
              <a:t>, </a:t>
            </a:r>
          </a:p>
          <a:p>
            <a:pPr marL="355600" marR="0" indent="-35560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t>Sunglasses should be large and  wrap-around.</a:t>
            </a:r>
          </a:p>
          <a:p>
            <a:endParaRPr lang="en-US"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4</a:t>
            </a:fld>
            <a:endParaRPr lang="en-US"/>
          </a:p>
        </p:txBody>
      </p:sp>
    </p:spTree>
    <p:extLst>
      <p:ext uri="{BB962C8B-B14F-4D97-AF65-F5344CB8AC3E}">
        <p14:creationId xmlns:p14="http://schemas.microsoft.com/office/powerpoint/2010/main" val="27222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smtClean="0">
                <a:solidFill>
                  <a:schemeClr val="tx1"/>
                </a:solidFill>
                <a:latin typeface="+mn-lt"/>
                <a:ea typeface="+mn-ea"/>
                <a:cs typeface="+mn-cs"/>
              </a:rPr>
              <a:t>What is skin cancer?</a:t>
            </a:r>
          </a:p>
          <a:p>
            <a:r>
              <a:rPr lang="en-US" sz="1200" kern="1200" baseline="0" dirty="0" smtClean="0">
                <a:solidFill>
                  <a:schemeClr val="tx1"/>
                </a:solidFill>
                <a:latin typeface="+mn-lt"/>
                <a:ea typeface="+mn-ea"/>
                <a:cs typeface="+mn-cs"/>
              </a:rPr>
              <a:t>Skin cancer is a disease of the body’s skin cells. It is usually caused by the sun’s ultraviolet radiation damaging the skin cells. When the skin cells die or are damaged, more skin cells are produced to replace them. Sometimes, this regrowth becomes disordered and cells multiply and form a </a:t>
            </a:r>
            <a:r>
              <a:rPr lang="en-US" sz="1200" kern="1200" baseline="0" dirty="0" err="1" smtClean="0">
                <a:solidFill>
                  <a:schemeClr val="tx1"/>
                </a:solidFill>
                <a:latin typeface="+mn-lt"/>
                <a:ea typeface="+mn-ea"/>
                <a:cs typeface="+mn-cs"/>
              </a:rPr>
              <a:t>tumour</a:t>
            </a:r>
            <a:r>
              <a:rPr lang="en-US" sz="1200" kern="1200" baseline="0" dirty="0" smtClean="0">
                <a:solidFill>
                  <a:schemeClr val="tx1"/>
                </a:solidFill>
                <a:latin typeface="+mn-lt"/>
                <a:ea typeface="+mn-ea"/>
                <a:cs typeface="+mn-cs"/>
              </a:rPr>
              <a:t> (or growth). The </a:t>
            </a:r>
            <a:r>
              <a:rPr lang="en-US" sz="1200" kern="1200" baseline="0" dirty="0" err="1" smtClean="0">
                <a:solidFill>
                  <a:schemeClr val="tx1"/>
                </a:solidFill>
                <a:latin typeface="+mn-lt"/>
                <a:ea typeface="+mn-ea"/>
                <a:cs typeface="+mn-cs"/>
              </a:rPr>
              <a:t>tumour</a:t>
            </a:r>
            <a:r>
              <a:rPr lang="en-US" sz="1200" kern="1200" baseline="0" dirty="0" smtClean="0">
                <a:solidFill>
                  <a:schemeClr val="tx1"/>
                </a:solidFill>
                <a:latin typeface="+mn-lt"/>
                <a:ea typeface="+mn-ea"/>
                <a:cs typeface="+mn-cs"/>
              </a:rPr>
              <a:t> can continue to grow and destroy healthy cells. </a:t>
            </a:r>
            <a:endParaRPr lang="en-US" sz="1200" dirty="0" smtClean="0"/>
          </a:p>
          <a:p>
            <a:endParaRPr lang="en-US" sz="1200" dirty="0" smtClean="0"/>
          </a:p>
          <a:p>
            <a:r>
              <a:rPr lang="en-US" sz="1200" dirty="0" smtClean="0"/>
              <a:t>The removal of</a:t>
            </a:r>
            <a:r>
              <a:rPr lang="en-US" sz="1200" baseline="0" dirty="0" smtClean="0"/>
              <a:t> skin cancer can result in disfiguring scars.</a:t>
            </a:r>
          </a:p>
          <a:p>
            <a:endParaRPr lang="en-US" sz="1200" baseline="0" dirty="0" smtClean="0"/>
          </a:p>
          <a:p>
            <a:r>
              <a:rPr lang="en-US" sz="1200" b="1" baseline="0" dirty="0" smtClean="0"/>
              <a:t>How it spreads:</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Cancer cells can break off from the </a:t>
            </a:r>
            <a:r>
              <a:rPr lang="en-US" sz="1200" kern="1200" baseline="0" dirty="0" err="1" smtClean="0">
                <a:solidFill>
                  <a:schemeClr val="tx1"/>
                </a:solidFill>
                <a:latin typeface="+mn-lt"/>
                <a:ea typeface="+mn-ea"/>
                <a:cs typeface="+mn-cs"/>
              </a:rPr>
              <a:t>tumour</a:t>
            </a:r>
            <a:r>
              <a:rPr lang="en-US" sz="1200" kern="1200" baseline="0" dirty="0" smtClean="0">
                <a:solidFill>
                  <a:schemeClr val="tx1"/>
                </a:solidFill>
                <a:latin typeface="+mn-lt"/>
                <a:ea typeface="+mn-ea"/>
                <a:cs typeface="+mn-cs"/>
              </a:rPr>
              <a:t> and can be carried to other parts of the body by the bloodstream or lymphatic system. These cancer cells can then multiply and form other </a:t>
            </a:r>
            <a:r>
              <a:rPr lang="en-US" sz="1200" kern="1200" baseline="0" dirty="0" err="1" smtClean="0">
                <a:solidFill>
                  <a:schemeClr val="tx1"/>
                </a:solidFill>
                <a:latin typeface="+mn-lt"/>
                <a:ea typeface="+mn-ea"/>
                <a:cs typeface="+mn-cs"/>
              </a:rPr>
              <a:t>tumours</a:t>
            </a:r>
            <a:r>
              <a:rPr lang="en-US" sz="1200" kern="1200" baseline="0" dirty="0" smtClean="0">
                <a:solidFill>
                  <a:schemeClr val="tx1"/>
                </a:solidFill>
                <a:latin typeface="+mn-lt"/>
                <a:ea typeface="+mn-ea"/>
                <a:cs typeface="+mn-cs"/>
              </a:rPr>
              <a:t> in other parts of the body, including the brain, liver and lungs.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5</a:t>
            </a:fld>
            <a:endParaRPr lang="en-US"/>
          </a:p>
        </p:txBody>
      </p:sp>
    </p:spTree>
    <p:extLst>
      <p:ext uri="{BB962C8B-B14F-4D97-AF65-F5344CB8AC3E}">
        <p14:creationId xmlns:p14="http://schemas.microsoft.com/office/powerpoint/2010/main" val="354011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smtClean="0">
                <a:solidFill>
                  <a:schemeClr val="tx1"/>
                </a:solidFill>
                <a:latin typeface="+mn-lt"/>
                <a:ea typeface="+mn-ea"/>
                <a:cs typeface="+mn-cs"/>
              </a:rPr>
              <a:t>People most at risk </a:t>
            </a:r>
          </a:p>
          <a:p>
            <a:r>
              <a:rPr lang="en-US" sz="1200" kern="1200" baseline="0" dirty="0" smtClean="0">
                <a:solidFill>
                  <a:schemeClr val="tx1"/>
                </a:solidFill>
                <a:latin typeface="+mn-lt"/>
                <a:ea typeface="+mn-ea"/>
                <a:cs typeface="+mn-cs"/>
              </a:rPr>
              <a:t>All skin types can be damaged by exposure to ultraviolet radiation. Excessive exposure in the first 20 years of life is very dangerous regardless of skin type.</a:t>
            </a:r>
          </a:p>
          <a:p>
            <a:endParaRPr lang="en-US" sz="1200" dirty="0" smtClean="0"/>
          </a:p>
          <a:p>
            <a:r>
              <a:rPr lang="en-US" sz="1200" kern="1200" baseline="0" dirty="0" smtClean="0">
                <a:solidFill>
                  <a:schemeClr val="tx1"/>
                </a:solidFill>
                <a:latin typeface="+mn-lt"/>
                <a:ea typeface="+mn-ea"/>
                <a:cs typeface="+mn-cs"/>
              </a:rPr>
              <a:t>While some people such as </a:t>
            </a:r>
            <a:r>
              <a:rPr lang="en-US" sz="1200" dirty="0" smtClean="0"/>
              <a:t>naturally dark (or olive) skinned people </a:t>
            </a:r>
            <a:r>
              <a:rPr lang="en-US" sz="1200" kern="1200" baseline="0" dirty="0" smtClean="0">
                <a:solidFill>
                  <a:schemeClr val="tx1"/>
                </a:solidFill>
                <a:latin typeface="+mn-lt"/>
                <a:ea typeface="+mn-ea"/>
                <a:cs typeface="+mn-cs"/>
              </a:rPr>
              <a:t>have skin types that are less likely to burn, they are still at risk of developing skin cancer. However, the risk is lower. </a:t>
            </a:r>
          </a:p>
          <a:p>
            <a:endParaRPr lang="en-US" sz="1200" dirty="0" smtClean="0"/>
          </a:p>
          <a:p>
            <a:r>
              <a:rPr lang="en-AU" sz="1200" dirty="0" smtClean="0"/>
              <a:t>Nevertheless, dark-skinned people still get skin cancer, although their skin cancers may develop in unusual places, for example under their fingernails or on the soles of their feet.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B1F2441F-2358-174A-8B97-4DA92572A823}" type="slidenum">
              <a:rPr lang="en-US" smtClean="0"/>
              <a:pPr/>
              <a:t>6</a:t>
            </a:fld>
            <a:endParaRPr lang="en-US"/>
          </a:p>
        </p:txBody>
      </p:sp>
    </p:spTree>
    <p:extLst>
      <p:ext uri="{BB962C8B-B14F-4D97-AF65-F5344CB8AC3E}">
        <p14:creationId xmlns:p14="http://schemas.microsoft.com/office/powerpoint/2010/main" val="2734509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In 2016, the number of new cases of melanoma in people aged 0</a:t>
            </a:r>
            <a:r>
              <a:rPr lang="en-AU" sz="1200" dirty="0" smtClean="0"/>
              <a:t>–</a:t>
            </a:r>
            <a:r>
              <a:rPr lang="en-US" sz="1200" baseline="0" dirty="0" smtClean="0"/>
              <a:t>39 years was estimated to be 1221. The highest incidence was estimated to be in 60</a:t>
            </a:r>
            <a:r>
              <a:rPr lang="en-AU" sz="1200" dirty="0" smtClean="0"/>
              <a:t>– </a:t>
            </a:r>
            <a:r>
              <a:rPr lang="en-US" sz="1200" baseline="0" dirty="0" smtClean="0"/>
              <a:t>69 year-olds (3247 new cases).</a:t>
            </a:r>
          </a:p>
          <a:p>
            <a:endParaRPr lang="en-US" sz="1200" baseline="0" dirty="0" smtClean="0"/>
          </a:p>
          <a:p>
            <a:r>
              <a:rPr lang="en-US" sz="1200" baseline="0" dirty="0" smtClean="0"/>
              <a:t>In 2016, deaths in Australia due to melanoma in 0</a:t>
            </a:r>
            <a:r>
              <a:rPr lang="en-US" sz="1200" dirty="0" smtClean="0"/>
              <a:t>–39 year-olds was estimated to be 50</a:t>
            </a:r>
            <a:r>
              <a:rPr lang="en-US" sz="1200" baseline="0" dirty="0" smtClean="0"/>
              <a:t> (deaths due to melanoma across all age groups was 1617). </a:t>
            </a:r>
            <a:r>
              <a:rPr lang="en-US" sz="1200" kern="1200" baseline="0" dirty="0" smtClean="0">
                <a:solidFill>
                  <a:schemeClr val="tx1"/>
                </a:solidFill>
                <a:latin typeface="+mn-lt"/>
                <a:ea typeface="+mn-ea"/>
                <a:cs typeface="+mn-cs"/>
              </a:rPr>
              <a:t>For this age group, the number of deaths has been progressively decreasing since 1995. This is attributed to the many sun protection campaigns and sun protection policies e.g. in schools that have been in place for most of their lives.  </a:t>
            </a:r>
          </a:p>
          <a:p>
            <a:endParaRPr lang="en-US" sz="1200" dirty="0" smtClean="0"/>
          </a:p>
          <a:p>
            <a:r>
              <a:rPr lang="en-US" sz="1200" kern="1200" baseline="0" dirty="0" smtClean="0">
                <a:solidFill>
                  <a:schemeClr val="tx1"/>
                </a:solidFill>
                <a:latin typeface="+mn-lt"/>
                <a:ea typeface="+mn-ea"/>
                <a:cs typeface="+mn-cs"/>
              </a:rPr>
              <a:t>However, as noted by the Cancer Council website in 2018,</a:t>
            </a:r>
            <a:r>
              <a:rPr lang="en-US" sz="1200" kern="1200" dirty="0" smtClean="0">
                <a:solidFill>
                  <a:schemeClr val="tx1"/>
                </a:solidFill>
                <a:latin typeface="+mn-lt"/>
                <a:ea typeface="+mn-ea"/>
                <a:cs typeface="+mn-cs"/>
              </a:rPr>
              <a:t> one in every five teenagers in Australia gets sunburn on an average summer </a:t>
            </a:r>
            <a:r>
              <a:rPr lang="en-US" sz="1200" dirty="0" smtClean="0"/>
              <a:t>weekend, with sunburn causing 95% melanomas. </a:t>
            </a:r>
            <a:endParaRPr lang="en-US" sz="1200" kern="1200" baseline="0" dirty="0" smtClean="0">
              <a:solidFill>
                <a:schemeClr val="tx1"/>
              </a:solidFill>
              <a:latin typeface="+mn-lt"/>
              <a:ea typeface="+mn-ea"/>
              <a:cs typeface="+mn-cs"/>
            </a:endParaRPr>
          </a:p>
          <a:p>
            <a:endParaRPr lang="en-US" sz="1200" dirty="0" smtClean="0"/>
          </a:p>
          <a:p>
            <a:r>
              <a:rPr lang="en-US" sz="1200" dirty="0" smtClean="0"/>
              <a:t>M</a:t>
            </a:r>
            <a:r>
              <a:rPr lang="en-US" sz="1200" kern="1200" baseline="0" dirty="0" smtClean="0">
                <a:solidFill>
                  <a:schemeClr val="tx1"/>
                </a:solidFill>
                <a:latin typeface="+mn-lt"/>
                <a:ea typeface="+mn-ea"/>
                <a:cs typeface="+mn-cs"/>
              </a:rPr>
              <a:t>elanoma is the most common cancer in 15–39 year-olds, making up 20% of all their cancer cases. </a:t>
            </a:r>
          </a:p>
          <a:p>
            <a:endParaRPr lang="en-US" sz="1200" dirty="0" smtClean="0"/>
          </a:p>
          <a:p>
            <a:r>
              <a:rPr lang="en-US" sz="1200" baseline="0" dirty="0" smtClean="0"/>
              <a:t>For all age groups, skin cancer incidence (number of new cases) and deaths are greater in males than females (approximately</a:t>
            </a:r>
            <a:r>
              <a:rPr lang="en-US" sz="1200" dirty="0" smtClean="0"/>
              <a:t> 50% more males than females</a:t>
            </a:r>
            <a:r>
              <a:rPr lang="en-AU" sz="1200" dirty="0" smtClean="0"/>
              <a:t>—in 2018 for males there were approximately 60 new cases on melanoma per 100,000 people; for females approximately 40 new cases per 100,000 people).</a:t>
            </a:r>
            <a:endParaRPr lang="en-US" sz="1200" baseline="0" dirty="0" smtClean="0"/>
          </a:p>
        </p:txBody>
      </p:sp>
      <p:sp>
        <p:nvSpPr>
          <p:cNvPr id="4" name="Slide Number Placeholder 3"/>
          <p:cNvSpPr>
            <a:spLocks noGrp="1"/>
          </p:cNvSpPr>
          <p:nvPr>
            <p:ph type="sldNum" sz="quarter" idx="10"/>
          </p:nvPr>
        </p:nvSpPr>
        <p:spPr/>
        <p:txBody>
          <a:bodyPr/>
          <a:lstStyle/>
          <a:p>
            <a:fld id="{B1F2441F-2358-174A-8B97-4DA92572A823}" type="slidenum">
              <a:rPr lang="en-US" smtClean="0"/>
              <a:pPr/>
              <a:t>7</a:t>
            </a:fld>
            <a:endParaRPr lang="en-US"/>
          </a:p>
        </p:txBody>
      </p:sp>
    </p:spTree>
    <p:extLst>
      <p:ext uri="{BB962C8B-B14F-4D97-AF65-F5344CB8AC3E}">
        <p14:creationId xmlns:p14="http://schemas.microsoft.com/office/powerpoint/2010/main" val="352573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smtClean="0"/>
              <a:t>According to the Australian Cancer Council website (2018), </a:t>
            </a:r>
            <a:r>
              <a:rPr lang="en-AU" sz="1200" dirty="0" smtClean="0"/>
              <a:t>sunburn causes 95% of melanomas, the most deadly form of skin cancer. Sun exposure that doesn't result in burning can still damage skin cells and increase risk of developing skin cancer. Evidence suggests that regular exposure to UV radiation year after year can also lead to skin cancer. </a:t>
            </a:r>
          </a:p>
          <a:p>
            <a:pPr fontAlgn="base"/>
            <a:endParaRPr lang="en-AU" sz="1200" dirty="0" smtClean="0"/>
          </a:p>
          <a:p>
            <a:pPr fontAlgn="base"/>
            <a:r>
              <a:rPr lang="en-AU" sz="1200" dirty="0" smtClean="0"/>
              <a:t>The site notes that in Australia, 1 in 8 adults and 1 in 5 teenagers are sunburnt on an average summer weekend. Many people get sunburnt when they are taking part in water sports and activities at the beach or a pool, as well gardening or having a barbeque.</a:t>
            </a:r>
          </a:p>
          <a:p>
            <a:pPr fontAlgn="base"/>
            <a:endParaRPr lang="en-AU" sz="1200" dirty="0" smtClean="0"/>
          </a:p>
          <a:p>
            <a:pPr fontAlgn="base"/>
            <a:r>
              <a:rPr lang="en-AU" sz="1200" dirty="0" smtClean="0"/>
              <a:t>Sunburn is also common on cooler or overcast days, as many people mistakenly believe UV radiation is not as strong. This is untrue–you can still be sunburnt when the temperature is cool.</a:t>
            </a:r>
          </a:p>
          <a:p>
            <a:endParaRPr lang="en-AU" sz="1200" dirty="0" smtClean="0"/>
          </a:p>
          <a:p>
            <a:r>
              <a:rPr lang="en-US" sz="1200" kern="1200" baseline="0" dirty="0" smtClean="0">
                <a:solidFill>
                  <a:schemeClr val="tx1"/>
                </a:solidFill>
                <a:latin typeface="+mn-lt"/>
                <a:ea typeface="+mn-ea"/>
                <a:cs typeface="+mn-cs"/>
              </a:rPr>
              <a:t>Each time the skin is exposed to ultraviolet radiation (UVR) from the sun, whether on sunny or overcast days, changes take place in the structure and function of the skin cells. Over time, the skin cells can become permanently damaged. This damage gets worse with each exposure to ultraviolet radiation and increases the risk of skin cancer when new skin cells are produced to replace the damaged ones. </a:t>
            </a:r>
            <a:endParaRPr lang="en-US" sz="1200" dirty="0" smtClean="0"/>
          </a:p>
        </p:txBody>
      </p:sp>
      <p:sp>
        <p:nvSpPr>
          <p:cNvPr id="4" name="Slide Number Placeholder 3"/>
          <p:cNvSpPr>
            <a:spLocks noGrp="1"/>
          </p:cNvSpPr>
          <p:nvPr>
            <p:ph type="sldNum" sz="quarter" idx="10"/>
          </p:nvPr>
        </p:nvSpPr>
        <p:spPr/>
        <p:txBody>
          <a:bodyPr/>
          <a:lstStyle/>
          <a:p>
            <a:fld id="{B1F2441F-2358-174A-8B97-4DA92572A823}" type="slidenum">
              <a:rPr lang="en-US" smtClean="0"/>
              <a:pPr/>
              <a:t>8</a:t>
            </a:fld>
            <a:endParaRPr lang="en-US"/>
          </a:p>
        </p:txBody>
      </p:sp>
    </p:spTree>
    <p:extLst>
      <p:ext uri="{BB962C8B-B14F-4D97-AF65-F5344CB8AC3E}">
        <p14:creationId xmlns:p14="http://schemas.microsoft.com/office/powerpoint/2010/main" val="1639912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mn-lt"/>
                <a:ea typeface="+mn-ea"/>
                <a:cs typeface="+mn-cs"/>
              </a:rPr>
              <a:t>The free </a:t>
            </a:r>
            <a:r>
              <a:rPr lang="en-AU" sz="1200" kern="1200" dirty="0" err="1" smtClean="0">
                <a:solidFill>
                  <a:schemeClr val="tx1"/>
                </a:solidFill>
                <a:latin typeface="+mn-lt"/>
                <a:ea typeface="+mn-ea"/>
                <a:cs typeface="+mn-cs"/>
              </a:rPr>
              <a:t>SunSmart</a:t>
            </a:r>
            <a:r>
              <a:rPr lang="en-AU" sz="1200" kern="1200" dirty="0" smtClean="0">
                <a:solidFill>
                  <a:schemeClr val="tx1"/>
                </a:solidFill>
                <a:latin typeface="+mn-lt"/>
                <a:ea typeface="+mn-ea"/>
                <a:cs typeface="+mn-cs"/>
              </a:rPr>
              <a:t> app lets you know </a:t>
            </a:r>
            <a:r>
              <a:rPr lang="en-AU" sz="1200" b="1" kern="1200" dirty="0" smtClean="0">
                <a:solidFill>
                  <a:schemeClr val="tx1"/>
                </a:solidFill>
                <a:latin typeface="+mn-lt"/>
                <a:ea typeface="+mn-ea"/>
                <a:cs typeface="+mn-cs"/>
              </a:rPr>
              <a:t>when you do</a:t>
            </a:r>
            <a:r>
              <a:rPr lang="en-AU" sz="1200" kern="1200" dirty="0" smtClean="0">
                <a:solidFill>
                  <a:schemeClr val="tx1"/>
                </a:solidFill>
                <a:latin typeface="+mn-lt"/>
                <a:ea typeface="+mn-ea"/>
                <a:cs typeface="+mn-cs"/>
              </a:rPr>
              <a:t> and </a:t>
            </a:r>
            <a:r>
              <a:rPr lang="en-AU" sz="1200" b="1" kern="1200" dirty="0" smtClean="0">
                <a:solidFill>
                  <a:schemeClr val="tx1"/>
                </a:solidFill>
                <a:latin typeface="+mn-lt"/>
                <a:ea typeface="+mn-ea"/>
                <a:cs typeface="+mn-cs"/>
              </a:rPr>
              <a:t>when you don't</a:t>
            </a:r>
            <a:r>
              <a:rPr lang="en-AU" sz="1200" kern="1200" dirty="0" smtClean="0">
                <a:solidFill>
                  <a:schemeClr val="tx1"/>
                </a:solidFill>
                <a:latin typeface="+mn-lt"/>
                <a:ea typeface="+mn-ea"/>
                <a:cs typeface="+mn-cs"/>
              </a:rPr>
              <a:t> need sun protection, making it easier than ever to be </a:t>
            </a:r>
            <a:r>
              <a:rPr lang="en-AU" sz="1200" kern="1200" dirty="0" err="1" smtClean="0">
                <a:solidFill>
                  <a:schemeClr val="tx1"/>
                </a:solidFill>
                <a:latin typeface="+mn-lt"/>
                <a:ea typeface="+mn-ea"/>
                <a:cs typeface="+mn-cs"/>
              </a:rPr>
              <a:t>SunSmart</a:t>
            </a:r>
            <a:r>
              <a:rPr lang="en-AU" sz="1200" kern="1200" dirty="0" smtClean="0">
                <a:solidFill>
                  <a:schemeClr val="tx1"/>
                </a:solidFill>
                <a:latin typeface="+mn-lt"/>
                <a:ea typeface="+mn-ea"/>
                <a:cs typeface="+mn-cs"/>
              </a:rPr>
              <a:t>.</a:t>
            </a:r>
          </a:p>
          <a:p>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With a few clicks, you can find the weather, temperature, UV level and sun protection times for the day anywhere in Australia so you can be prepared for the day ahead.</a:t>
            </a:r>
          </a:p>
          <a:p>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Sun protection times in the app are based on the UV information issued daily by the Bureau of Meteorology. </a:t>
            </a:r>
          </a:p>
          <a:p>
            <a:endParaRPr lang="en-AU" sz="1200" dirty="0" smtClean="0"/>
          </a:p>
          <a:p>
            <a:r>
              <a:rPr lang="en-AU" sz="1200" kern="1200" dirty="0" smtClean="0">
                <a:solidFill>
                  <a:schemeClr val="tx1"/>
                </a:solidFill>
                <a:latin typeface="+mn-lt"/>
                <a:ea typeface="+mn-ea"/>
                <a:cs typeface="+mn-cs"/>
              </a:rPr>
              <a:t>You can set a default location to quickly access information for your home town. </a:t>
            </a:r>
          </a:p>
          <a:p>
            <a:endParaRPr lang="en-AU" sz="1200" dirty="0" smtClean="0"/>
          </a:p>
          <a:p>
            <a:r>
              <a:rPr lang="en-AU" sz="1200" kern="1200" dirty="0" smtClean="0">
                <a:solidFill>
                  <a:schemeClr val="tx1"/>
                </a:solidFill>
                <a:latin typeface="+mn-lt"/>
                <a:ea typeface="+mn-ea"/>
                <a:cs typeface="+mn-cs"/>
              </a:rPr>
              <a:t>The app also offers a reminder function that alerts the user of their daily sun protection needs, when it's safe to get some sun for vitamin D and a sunscreen calculator.</a:t>
            </a:r>
          </a:p>
        </p:txBody>
      </p:sp>
      <p:sp>
        <p:nvSpPr>
          <p:cNvPr id="4" name="Slide Number Placeholder 3"/>
          <p:cNvSpPr>
            <a:spLocks noGrp="1"/>
          </p:cNvSpPr>
          <p:nvPr>
            <p:ph type="sldNum" sz="quarter" idx="10"/>
          </p:nvPr>
        </p:nvSpPr>
        <p:spPr/>
        <p:txBody>
          <a:bodyPr/>
          <a:lstStyle/>
          <a:p>
            <a:fld id="{B1F2441F-2358-174A-8B97-4DA92572A823}" type="slidenum">
              <a:rPr lang="en-US" smtClean="0"/>
              <a:pPr/>
              <a:t>9</a:t>
            </a:fld>
            <a:endParaRPr lang="en-US"/>
          </a:p>
        </p:txBody>
      </p:sp>
    </p:spTree>
    <p:extLst>
      <p:ext uri="{BB962C8B-B14F-4D97-AF65-F5344CB8AC3E}">
        <p14:creationId xmlns:p14="http://schemas.microsoft.com/office/powerpoint/2010/main" val="2508764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111709-0BAD-7146-9F64-BD19EB734048}" type="datetimeFigureOut">
              <a:rPr lang="en-US" smtClean="0"/>
              <a:pPr/>
              <a:t>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311423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11709-0BAD-7146-9F64-BD19EB734048}" type="datetimeFigureOut">
              <a:rPr lang="en-US" smtClean="0"/>
              <a:pPr/>
              <a:t>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2903114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11709-0BAD-7146-9F64-BD19EB734048}" type="datetimeFigureOut">
              <a:rPr lang="en-US" smtClean="0"/>
              <a:pPr/>
              <a:t>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296352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11709-0BAD-7146-9F64-BD19EB734048}" type="datetimeFigureOut">
              <a:rPr lang="en-US" smtClean="0"/>
              <a:pPr/>
              <a:t>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145245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11709-0BAD-7146-9F64-BD19EB734048}" type="datetimeFigureOut">
              <a:rPr lang="en-US" smtClean="0"/>
              <a:pPr/>
              <a:t>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50975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111709-0BAD-7146-9F64-BD19EB734048}" type="datetimeFigureOut">
              <a:rPr lang="en-US" smtClean="0"/>
              <a:pPr/>
              <a:t>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85314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111709-0BAD-7146-9F64-BD19EB734048}" type="datetimeFigureOut">
              <a:rPr lang="en-US" smtClean="0"/>
              <a:pPr/>
              <a:t>21/1/19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346085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111709-0BAD-7146-9F64-BD19EB734048}" type="datetimeFigureOut">
              <a:rPr lang="en-US" smtClean="0"/>
              <a:pPr/>
              <a:t>21/1/19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114818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11709-0BAD-7146-9F64-BD19EB734048}" type="datetimeFigureOut">
              <a:rPr lang="en-US" smtClean="0"/>
              <a:pPr/>
              <a:t>21/1/19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502908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11709-0BAD-7146-9F64-BD19EB734048}" type="datetimeFigureOut">
              <a:rPr lang="en-US" smtClean="0"/>
              <a:pPr/>
              <a:t>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403427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11709-0BAD-7146-9F64-BD19EB734048}" type="datetimeFigureOut">
              <a:rPr lang="en-US" smtClean="0"/>
              <a:pPr/>
              <a:t>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B5BDF-12FD-E947-A5AC-CAAD4322B112}" type="slidenum">
              <a:rPr lang="en-US" smtClean="0"/>
              <a:pPr/>
              <a:t>‹#›</a:t>
            </a:fld>
            <a:endParaRPr lang="en-US"/>
          </a:p>
        </p:txBody>
      </p:sp>
    </p:spTree>
    <p:extLst>
      <p:ext uri="{BB962C8B-B14F-4D97-AF65-F5344CB8AC3E}">
        <p14:creationId xmlns:p14="http://schemas.microsoft.com/office/powerpoint/2010/main" val="19755250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111709-0BAD-7146-9F64-BD19EB734048}" type="datetimeFigureOut">
              <a:rPr lang="en-US" smtClean="0"/>
              <a:pPr/>
              <a:t>21/1/19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BFB5BDF-12FD-E947-A5AC-CAAD4322B112}" type="slidenum">
              <a:rPr lang="en-US" smtClean="0"/>
              <a:pPr/>
              <a:t>‹#›</a:t>
            </a:fld>
            <a:endParaRPr lang="en-US"/>
          </a:p>
        </p:txBody>
      </p:sp>
    </p:spTree>
    <p:extLst>
      <p:ext uri="{BB962C8B-B14F-4D97-AF65-F5344CB8AC3E}">
        <p14:creationId xmlns:p14="http://schemas.microsoft.com/office/powerpoint/2010/main" val="4121654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2.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page-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2707310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850900" cy="1676400"/>
          </a:xfrm>
          <a:prstGeom prst="rect">
            <a:avLst/>
          </a:prstGeom>
        </p:spPr>
      </p:pic>
      <p:sp>
        <p:nvSpPr>
          <p:cNvPr id="4" name="Rectangle 3"/>
          <p:cNvSpPr/>
          <p:nvPr/>
        </p:nvSpPr>
        <p:spPr>
          <a:xfrm>
            <a:off x="1016000" y="738494"/>
            <a:ext cx="6040119" cy="1043020"/>
          </a:xfrm>
          <a:prstGeom prst="rect">
            <a:avLst/>
          </a:prstGeom>
        </p:spPr>
        <p:txBody>
          <a:bodyPr wrap="square" lIns="0" tIns="0" rIns="0" bIns="0">
            <a:spAutoFit/>
          </a:bodyPr>
          <a:lstStyle/>
          <a:p>
            <a:pPr>
              <a:lnSpc>
                <a:spcPts val="4000"/>
              </a:lnSpc>
            </a:pPr>
            <a:r>
              <a:rPr lang="en-US" sz="4000" b="1" dirty="0">
                <a:latin typeface="Arial Narrow"/>
                <a:cs typeface="Arial Narrow"/>
              </a:rPr>
              <a:t>Tanning lotions and sprays protect</a:t>
            </a:r>
            <a:r>
              <a:rPr lang="en-US" sz="4000" b="1" dirty="0" smtClean="0">
                <a:latin typeface="Arial Narrow"/>
                <a:cs typeface="Arial Narrow"/>
              </a:rPr>
              <a:t> the </a:t>
            </a:r>
            <a:r>
              <a:rPr lang="en-US" sz="4000" b="1" dirty="0">
                <a:latin typeface="Arial Narrow"/>
                <a:cs typeface="Arial Narrow"/>
              </a:rPr>
              <a:t>skin from UVR.</a:t>
            </a:r>
          </a:p>
        </p:txBody>
      </p:sp>
      <p:pic>
        <p:nvPicPr>
          <p:cNvPr id="20" name="Picture 19"/>
          <p:cNvPicPr>
            <a:picLocks noChangeAspect="1"/>
          </p:cNvPicPr>
          <p:nvPr/>
        </p:nvPicPr>
        <p:blipFill>
          <a:blip r:embed="rId5"/>
          <a:stretch>
            <a:fillRect/>
          </a:stretch>
        </p:blipFill>
        <p:spPr>
          <a:xfrm>
            <a:off x="0" y="0"/>
            <a:ext cx="850900" cy="4000500"/>
          </a:xfrm>
          <a:prstGeom prst="rect">
            <a:avLst/>
          </a:prstGeom>
        </p:spPr>
      </p:pic>
      <p:pic>
        <p:nvPicPr>
          <p:cNvPr id="21" name="Picture 20"/>
          <p:cNvPicPr>
            <a:picLocks noChangeAspect="1"/>
          </p:cNvPicPr>
          <p:nvPr/>
        </p:nvPicPr>
        <p:blipFill>
          <a:blip r:embed="rId6"/>
          <a:stretch>
            <a:fillRect/>
          </a:stretch>
        </p:blipFill>
        <p:spPr>
          <a:xfrm>
            <a:off x="7404100" y="3162300"/>
            <a:ext cx="1739900" cy="1981200"/>
          </a:xfrm>
          <a:prstGeom prst="rect">
            <a:avLst/>
          </a:prstGeom>
        </p:spPr>
      </p:pic>
      <p:sp>
        <p:nvSpPr>
          <p:cNvPr id="23" name="Rectangle 22"/>
          <p:cNvSpPr/>
          <p:nvPr/>
        </p:nvSpPr>
        <p:spPr>
          <a:xfrm>
            <a:off x="121921" y="905999"/>
            <a:ext cx="604520"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7</a:t>
            </a:r>
            <a:endParaRPr lang="en-US" sz="5400" b="1" dirty="0">
              <a:solidFill>
                <a:schemeClr val="bg1"/>
              </a:solidFill>
              <a:latin typeface="Arial Narrow"/>
              <a:cs typeface="Arial Narrow"/>
            </a:endParaRPr>
          </a:p>
        </p:txBody>
      </p:sp>
      <p:sp>
        <p:nvSpPr>
          <p:cNvPr id="8" name="Rectangle 7"/>
          <p:cNvSpPr/>
          <p:nvPr/>
        </p:nvSpPr>
        <p:spPr>
          <a:xfrm>
            <a:off x="1016000" y="2512060"/>
            <a:ext cx="5389880" cy="2631440"/>
          </a:xfrm>
          <a:prstGeom prst="rect">
            <a:avLst/>
          </a:prstGeom>
        </p:spPr>
        <p:txBody>
          <a:bodyPr wrap="square" lIns="0" tIns="0" rIns="0" bIns="0">
            <a:noAutofit/>
          </a:bodyPr>
          <a:lstStyle/>
          <a:p>
            <a:pPr marL="360000" indent="-457200">
              <a:spcAft>
                <a:spcPts val="1200"/>
              </a:spcAft>
            </a:pPr>
            <a:r>
              <a:rPr lang="en-US" sz="1200" dirty="0"/>
              <a:t>•	</a:t>
            </a:r>
            <a:r>
              <a:rPr lang="en-US" dirty="0"/>
              <a:t>Fake tanning lotions and spray tans do not protect your skin from UVR because they do not contain sun protection factor (SPF).</a:t>
            </a:r>
          </a:p>
        </p:txBody>
      </p:sp>
      <p:pic>
        <p:nvPicPr>
          <p:cNvPr id="10" name="Picture 9"/>
          <p:cNvPicPr>
            <a:picLocks noChangeAspect="1"/>
          </p:cNvPicPr>
          <p:nvPr/>
        </p:nvPicPr>
        <p:blipFill>
          <a:blip r:embed="rId7"/>
          <a:stretch>
            <a:fillRect/>
          </a:stretch>
        </p:blipFill>
        <p:spPr>
          <a:xfrm>
            <a:off x="7404100" y="0"/>
            <a:ext cx="1752600" cy="1739900"/>
          </a:xfrm>
          <a:prstGeom prst="rect">
            <a:avLst/>
          </a:prstGeom>
        </p:spPr>
      </p:pic>
    </p:spTree>
    <p:extLst>
      <p:ext uri="{BB962C8B-B14F-4D97-AF65-F5344CB8AC3E}">
        <p14:creationId xmlns:p14="http://schemas.microsoft.com/office/powerpoint/2010/main" val="2436338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850900" cy="1676400"/>
          </a:xfrm>
          <a:prstGeom prst="rect">
            <a:avLst/>
          </a:prstGeom>
        </p:spPr>
      </p:pic>
      <p:sp>
        <p:nvSpPr>
          <p:cNvPr id="4" name="Rectangle 3"/>
          <p:cNvSpPr/>
          <p:nvPr/>
        </p:nvSpPr>
        <p:spPr>
          <a:xfrm>
            <a:off x="1016000" y="738494"/>
            <a:ext cx="6040119" cy="1043020"/>
          </a:xfrm>
          <a:prstGeom prst="rect">
            <a:avLst/>
          </a:prstGeom>
        </p:spPr>
        <p:txBody>
          <a:bodyPr wrap="square" lIns="0" tIns="0" rIns="0" bIns="0">
            <a:spAutoFit/>
          </a:bodyPr>
          <a:lstStyle/>
          <a:p>
            <a:pPr>
              <a:lnSpc>
                <a:spcPts val="4000"/>
              </a:lnSpc>
            </a:pPr>
            <a:r>
              <a:rPr lang="en-US" sz="4000" b="1" dirty="0">
                <a:latin typeface="Arial Narrow"/>
                <a:cs typeface="Arial Narrow"/>
              </a:rPr>
              <a:t>Using a sun bed is safer than tanning in the sun.</a:t>
            </a:r>
          </a:p>
        </p:txBody>
      </p:sp>
      <p:pic>
        <p:nvPicPr>
          <p:cNvPr id="20" name="Picture 19"/>
          <p:cNvPicPr>
            <a:picLocks noChangeAspect="1"/>
          </p:cNvPicPr>
          <p:nvPr/>
        </p:nvPicPr>
        <p:blipFill>
          <a:blip r:embed="rId5"/>
          <a:stretch>
            <a:fillRect/>
          </a:stretch>
        </p:blipFill>
        <p:spPr>
          <a:xfrm>
            <a:off x="0" y="0"/>
            <a:ext cx="850900" cy="4000500"/>
          </a:xfrm>
          <a:prstGeom prst="rect">
            <a:avLst/>
          </a:prstGeom>
        </p:spPr>
      </p:pic>
      <p:pic>
        <p:nvPicPr>
          <p:cNvPr id="21" name="Picture 20"/>
          <p:cNvPicPr>
            <a:picLocks noChangeAspect="1"/>
          </p:cNvPicPr>
          <p:nvPr/>
        </p:nvPicPr>
        <p:blipFill>
          <a:blip r:embed="rId6"/>
          <a:stretch>
            <a:fillRect/>
          </a:stretch>
        </p:blipFill>
        <p:spPr>
          <a:xfrm>
            <a:off x="7404100" y="3162300"/>
            <a:ext cx="1739900" cy="1981200"/>
          </a:xfrm>
          <a:prstGeom prst="rect">
            <a:avLst/>
          </a:prstGeom>
        </p:spPr>
      </p:pic>
      <p:sp>
        <p:nvSpPr>
          <p:cNvPr id="23" name="Rectangle 22"/>
          <p:cNvSpPr/>
          <p:nvPr/>
        </p:nvSpPr>
        <p:spPr>
          <a:xfrm>
            <a:off x="121921" y="905999"/>
            <a:ext cx="604520"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8</a:t>
            </a:r>
            <a:endParaRPr lang="en-US" sz="5400" b="1" dirty="0">
              <a:solidFill>
                <a:schemeClr val="bg1"/>
              </a:solidFill>
              <a:latin typeface="Arial Narrow"/>
              <a:cs typeface="Arial Narrow"/>
            </a:endParaRPr>
          </a:p>
        </p:txBody>
      </p:sp>
      <p:sp>
        <p:nvSpPr>
          <p:cNvPr id="8" name="Rectangle 7"/>
          <p:cNvSpPr/>
          <p:nvPr/>
        </p:nvSpPr>
        <p:spPr>
          <a:xfrm>
            <a:off x="1016000" y="1981200"/>
            <a:ext cx="5824862" cy="2631440"/>
          </a:xfrm>
          <a:prstGeom prst="rect">
            <a:avLst/>
          </a:prstGeom>
        </p:spPr>
        <p:txBody>
          <a:bodyPr wrap="square" lIns="0" tIns="0" rIns="0" bIns="0">
            <a:noAutofit/>
          </a:bodyPr>
          <a:lstStyle/>
          <a:p>
            <a:pPr marL="360000" indent="-457200">
              <a:spcAft>
                <a:spcPts val="1600"/>
              </a:spcAft>
            </a:pPr>
            <a:r>
              <a:rPr lang="en-US" dirty="0"/>
              <a:t>•	Sun beds are not a safe way to tan</a:t>
            </a:r>
          </a:p>
          <a:p>
            <a:pPr marL="360000" indent="-457200">
              <a:spcAft>
                <a:spcPts val="1600"/>
              </a:spcAft>
            </a:pPr>
            <a:r>
              <a:rPr lang="en-US" dirty="0"/>
              <a:t>•	They can be more dangerous than a suntan. </a:t>
            </a:r>
          </a:p>
          <a:p>
            <a:pPr marL="360000" indent="-457200">
              <a:spcAft>
                <a:spcPts val="1600"/>
              </a:spcAft>
            </a:pPr>
            <a:r>
              <a:rPr lang="en-US" dirty="0"/>
              <a:t>•	UVR from sun beds can be up to 3 times stronger than the midday summer sun. </a:t>
            </a:r>
          </a:p>
          <a:p>
            <a:pPr marL="360000" indent="-457200">
              <a:spcAft>
                <a:spcPts val="1600"/>
              </a:spcAft>
            </a:pPr>
            <a:r>
              <a:rPr lang="en-US" dirty="0"/>
              <a:t>•	Adolescents and young people who use sun beds have a 75% increased risk of developing melanoma. </a:t>
            </a:r>
          </a:p>
          <a:p>
            <a:pPr marL="360000" indent="-457200">
              <a:spcAft>
                <a:spcPts val="1200"/>
              </a:spcAft>
            </a:pPr>
            <a:endParaRPr lang="en-US" sz="1200" dirty="0"/>
          </a:p>
        </p:txBody>
      </p:sp>
      <p:pic>
        <p:nvPicPr>
          <p:cNvPr id="10" name="Picture 9"/>
          <p:cNvPicPr>
            <a:picLocks noChangeAspect="1"/>
          </p:cNvPicPr>
          <p:nvPr/>
        </p:nvPicPr>
        <p:blipFill>
          <a:blip r:embed="rId7"/>
          <a:stretch>
            <a:fillRect/>
          </a:stretch>
        </p:blipFill>
        <p:spPr>
          <a:xfrm>
            <a:off x="7391400" y="0"/>
            <a:ext cx="1752600" cy="1739900"/>
          </a:xfrm>
          <a:prstGeom prst="rect">
            <a:avLst/>
          </a:prstGeom>
        </p:spPr>
      </p:pic>
    </p:spTree>
    <p:extLst>
      <p:ext uri="{BB962C8B-B14F-4D97-AF65-F5344CB8AC3E}">
        <p14:creationId xmlns:p14="http://schemas.microsoft.com/office/powerpoint/2010/main" val="307988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850900" cy="1676400"/>
          </a:xfrm>
          <a:prstGeom prst="rect">
            <a:avLst/>
          </a:prstGeom>
        </p:spPr>
      </p:pic>
      <p:sp>
        <p:nvSpPr>
          <p:cNvPr id="4" name="Rectangle 3"/>
          <p:cNvSpPr/>
          <p:nvPr/>
        </p:nvSpPr>
        <p:spPr>
          <a:xfrm>
            <a:off x="1016000" y="738494"/>
            <a:ext cx="6040119" cy="1043020"/>
          </a:xfrm>
          <a:prstGeom prst="rect">
            <a:avLst/>
          </a:prstGeom>
        </p:spPr>
        <p:txBody>
          <a:bodyPr wrap="square" lIns="0" tIns="0" rIns="0" bIns="0">
            <a:spAutoFit/>
          </a:bodyPr>
          <a:lstStyle/>
          <a:p>
            <a:pPr>
              <a:lnSpc>
                <a:spcPts val="4000"/>
              </a:lnSpc>
            </a:pPr>
            <a:r>
              <a:rPr lang="en-US" sz="4000" b="1" dirty="0">
                <a:latin typeface="Arial Narrow"/>
                <a:cs typeface="Arial Narrow"/>
              </a:rPr>
              <a:t>You need</a:t>
            </a:r>
            <a:r>
              <a:rPr lang="en-US" sz="4000" b="1" dirty="0" smtClean="0">
                <a:latin typeface="Arial Narrow"/>
                <a:cs typeface="Arial Narrow"/>
              </a:rPr>
              <a:t> deliberate sun </a:t>
            </a:r>
            <a:r>
              <a:rPr lang="en-US" sz="4000" b="1" dirty="0">
                <a:latin typeface="Arial Narrow"/>
                <a:cs typeface="Arial Narrow"/>
              </a:rPr>
              <a:t>exposure for vitamin D.</a:t>
            </a:r>
          </a:p>
        </p:txBody>
      </p:sp>
      <p:pic>
        <p:nvPicPr>
          <p:cNvPr id="20" name="Picture 19"/>
          <p:cNvPicPr>
            <a:picLocks noChangeAspect="1"/>
          </p:cNvPicPr>
          <p:nvPr/>
        </p:nvPicPr>
        <p:blipFill>
          <a:blip r:embed="rId5"/>
          <a:stretch>
            <a:fillRect/>
          </a:stretch>
        </p:blipFill>
        <p:spPr>
          <a:xfrm>
            <a:off x="0" y="0"/>
            <a:ext cx="850900" cy="4000500"/>
          </a:xfrm>
          <a:prstGeom prst="rect">
            <a:avLst/>
          </a:prstGeom>
        </p:spPr>
      </p:pic>
      <p:pic>
        <p:nvPicPr>
          <p:cNvPr id="21" name="Picture 20"/>
          <p:cNvPicPr>
            <a:picLocks noChangeAspect="1"/>
          </p:cNvPicPr>
          <p:nvPr/>
        </p:nvPicPr>
        <p:blipFill>
          <a:blip r:embed="rId6"/>
          <a:stretch>
            <a:fillRect/>
          </a:stretch>
        </p:blipFill>
        <p:spPr>
          <a:xfrm>
            <a:off x="7404100" y="3162300"/>
            <a:ext cx="1739900" cy="1981200"/>
          </a:xfrm>
          <a:prstGeom prst="rect">
            <a:avLst/>
          </a:prstGeom>
        </p:spPr>
      </p:pic>
      <p:sp>
        <p:nvSpPr>
          <p:cNvPr id="23" name="Rectangle 22"/>
          <p:cNvSpPr/>
          <p:nvPr/>
        </p:nvSpPr>
        <p:spPr>
          <a:xfrm>
            <a:off x="76200" y="905999"/>
            <a:ext cx="695962"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9</a:t>
            </a:r>
            <a:endParaRPr lang="en-US" sz="5400" b="1" dirty="0">
              <a:solidFill>
                <a:schemeClr val="bg1"/>
              </a:solidFill>
              <a:latin typeface="Arial Narrow"/>
              <a:cs typeface="Arial Narrow"/>
            </a:endParaRPr>
          </a:p>
        </p:txBody>
      </p:sp>
      <p:sp>
        <p:nvSpPr>
          <p:cNvPr id="8" name="Rectangle 7"/>
          <p:cNvSpPr/>
          <p:nvPr/>
        </p:nvSpPr>
        <p:spPr>
          <a:xfrm>
            <a:off x="1016001" y="1981200"/>
            <a:ext cx="4930066" cy="2631440"/>
          </a:xfrm>
          <a:prstGeom prst="rect">
            <a:avLst/>
          </a:prstGeom>
        </p:spPr>
        <p:txBody>
          <a:bodyPr wrap="square" lIns="0" tIns="0" rIns="0" bIns="0">
            <a:noAutofit/>
          </a:bodyPr>
          <a:lstStyle/>
          <a:p>
            <a:pPr marL="360000" indent="-457200">
              <a:spcAft>
                <a:spcPts val="1600"/>
              </a:spcAft>
            </a:pPr>
            <a:r>
              <a:rPr lang="en-US" sz="1200" dirty="0"/>
              <a:t>•	</a:t>
            </a:r>
            <a:r>
              <a:rPr lang="en-US" dirty="0"/>
              <a:t>Most people get enough UV exposure to maintain vitamin D levels through their usual outdoor activities. </a:t>
            </a:r>
          </a:p>
          <a:p>
            <a:pPr marL="360000" indent="-457200">
              <a:spcAft>
                <a:spcPts val="1600"/>
              </a:spcAft>
            </a:pPr>
            <a:r>
              <a:rPr lang="en-US" dirty="0"/>
              <a:t>•	It is unsafe to seek extra sun to top-up vitamin D levels. </a:t>
            </a:r>
          </a:p>
        </p:txBody>
      </p:sp>
      <p:pic>
        <p:nvPicPr>
          <p:cNvPr id="10" name="Picture 9"/>
          <p:cNvPicPr>
            <a:picLocks noChangeAspect="1"/>
          </p:cNvPicPr>
          <p:nvPr/>
        </p:nvPicPr>
        <p:blipFill>
          <a:blip r:embed="rId7"/>
          <a:stretch>
            <a:fillRect/>
          </a:stretch>
        </p:blipFill>
        <p:spPr>
          <a:xfrm>
            <a:off x="7391400" y="0"/>
            <a:ext cx="1752600" cy="1739900"/>
          </a:xfrm>
          <a:prstGeom prst="rect">
            <a:avLst/>
          </a:prstGeom>
        </p:spPr>
      </p:pic>
      <p:sp>
        <p:nvSpPr>
          <p:cNvPr id="3" name="TextBox 2"/>
          <p:cNvSpPr txBox="1"/>
          <p:nvPr/>
        </p:nvSpPr>
        <p:spPr>
          <a:xfrm>
            <a:off x="375237" y="62246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41407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850900" cy="1676400"/>
          </a:xfrm>
          <a:prstGeom prst="rect">
            <a:avLst/>
          </a:prstGeom>
        </p:spPr>
      </p:pic>
      <p:sp>
        <p:nvSpPr>
          <p:cNvPr id="4" name="Rectangle 3"/>
          <p:cNvSpPr/>
          <p:nvPr/>
        </p:nvSpPr>
        <p:spPr>
          <a:xfrm>
            <a:off x="1016000" y="738494"/>
            <a:ext cx="5878041" cy="1555981"/>
          </a:xfrm>
          <a:prstGeom prst="rect">
            <a:avLst/>
          </a:prstGeom>
        </p:spPr>
        <p:txBody>
          <a:bodyPr wrap="square" lIns="0" tIns="0" rIns="0" bIns="0">
            <a:spAutoFit/>
          </a:bodyPr>
          <a:lstStyle/>
          <a:p>
            <a:pPr>
              <a:lnSpc>
                <a:spcPts val="4000"/>
              </a:lnSpc>
            </a:pPr>
            <a:r>
              <a:rPr lang="en-US" sz="4000" b="1" dirty="0">
                <a:latin typeface="Arial Narrow"/>
                <a:cs typeface="Arial Narrow"/>
              </a:rPr>
              <a:t>You only need sun protection on hot, sunny days. </a:t>
            </a:r>
          </a:p>
        </p:txBody>
      </p:sp>
      <p:pic>
        <p:nvPicPr>
          <p:cNvPr id="20" name="Picture 19"/>
          <p:cNvPicPr>
            <a:picLocks noChangeAspect="1"/>
          </p:cNvPicPr>
          <p:nvPr/>
        </p:nvPicPr>
        <p:blipFill>
          <a:blip r:embed="rId5"/>
          <a:stretch>
            <a:fillRect/>
          </a:stretch>
        </p:blipFill>
        <p:spPr>
          <a:xfrm>
            <a:off x="0" y="0"/>
            <a:ext cx="850900" cy="4000500"/>
          </a:xfrm>
          <a:prstGeom prst="rect">
            <a:avLst/>
          </a:prstGeom>
        </p:spPr>
      </p:pic>
      <p:pic>
        <p:nvPicPr>
          <p:cNvPr id="21" name="Picture 20"/>
          <p:cNvPicPr>
            <a:picLocks noChangeAspect="1"/>
          </p:cNvPicPr>
          <p:nvPr/>
        </p:nvPicPr>
        <p:blipFill>
          <a:blip r:embed="rId6"/>
          <a:stretch>
            <a:fillRect/>
          </a:stretch>
        </p:blipFill>
        <p:spPr>
          <a:xfrm>
            <a:off x="7404100" y="3162300"/>
            <a:ext cx="1739900" cy="1981200"/>
          </a:xfrm>
          <a:prstGeom prst="rect">
            <a:avLst/>
          </a:prstGeom>
        </p:spPr>
      </p:pic>
      <p:sp>
        <p:nvSpPr>
          <p:cNvPr id="23" name="Rectangle 22"/>
          <p:cNvSpPr/>
          <p:nvPr/>
        </p:nvSpPr>
        <p:spPr>
          <a:xfrm>
            <a:off x="76200" y="905999"/>
            <a:ext cx="695962"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10</a:t>
            </a:r>
            <a:endParaRPr lang="en-US" sz="5400" b="1" dirty="0">
              <a:solidFill>
                <a:schemeClr val="bg1"/>
              </a:solidFill>
              <a:latin typeface="Arial Narrow"/>
              <a:cs typeface="Arial Narrow"/>
            </a:endParaRPr>
          </a:p>
        </p:txBody>
      </p:sp>
      <p:sp>
        <p:nvSpPr>
          <p:cNvPr id="8" name="Rectangle 7"/>
          <p:cNvSpPr/>
          <p:nvPr/>
        </p:nvSpPr>
        <p:spPr>
          <a:xfrm>
            <a:off x="1015999" y="2376571"/>
            <a:ext cx="5988428" cy="2040890"/>
          </a:xfrm>
          <a:prstGeom prst="rect">
            <a:avLst/>
          </a:prstGeom>
        </p:spPr>
        <p:txBody>
          <a:bodyPr wrap="square" lIns="0" tIns="0" rIns="0" bIns="0">
            <a:noAutofit/>
          </a:bodyPr>
          <a:lstStyle/>
          <a:p>
            <a:pPr marL="360000" indent="-457200">
              <a:spcAft>
                <a:spcPts val="1000"/>
              </a:spcAft>
            </a:pPr>
            <a:r>
              <a:rPr lang="en-US" dirty="0"/>
              <a:t>•	Sunny, cloudy, or raining—UVR is always present during daylight. </a:t>
            </a:r>
          </a:p>
          <a:p>
            <a:pPr marL="360000" indent="-457200">
              <a:spcAft>
                <a:spcPts val="1000"/>
              </a:spcAft>
            </a:pPr>
            <a:r>
              <a:rPr lang="en-US" dirty="0"/>
              <a:t>•	You are at risk of skin damage when the UVI is 3 or above (UVI is a measure of the sun’s UV strength).</a:t>
            </a:r>
          </a:p>
          <a:p>
            <a:pPr marL="360000" indent="-457200">
              <a:spcAft>
                <a:spcPts val="1000"/>
              </a:spcAft>
            </a:pPr>
            <a:r>
              <a:rPr lang="en-US" dirty="0"/>
              <a:t>•	In some parts of Australia you need to use sun protection strategies every day.</a:t>
            </a:r>
          </a:p>
          <a:p>
            <a:pPr marL="360000" indent="-457200">
              <a:spcAft>
                <a:spcPts val="1000"/>
              </a:spcAft>
            </a:pPr>
            <a:endParaRPr lang="en-US" sz="1200" dirty="0"/>
          </a:p>
          <a:p>
            <a:pPr marL="360000" indent="-457200">
              <a:spcAft>
                <a:spcPts val="1000"/>
              </a:spcAft>
            </a:pPr>
            <a:r>
              <a:rPr lang="en-US" sz="1400" dirty="0"/>
              <a:t>See also next slide.</a:t>
            </a:r>
          </a:p>
        </p:txBody>
      </p:sp>
      <p:pic>
        <p:nvPicPr>
          <p:cNvPr id="10" name="Picture 9"/>
          <p:cNvPicPr>
            <a:picLocks noChangeAspect="1"/>
          </p:cNvPicPr>
          <p:nvPr/>
        </p:nvPicPr>
        <p:blipFill>
          <a:blip r:embed="rId7"/>
          <a:stretch>
            <a:fillRect/>
          </a:stretch>
        </p:blipFill>
        <p:spPr>
          <a:xfrm>
            <a:off x="7404100" y="0"/>
            <a:ext cx="1752600" cy="1739900"/>
          </a:xfrm>
          <a:prstGeom prst="rect">
            <a:avLst/>
          </a:prstGeom>
        </p:spPr>
      </p:pic>
    </p:spTree>
    <p:extLst>
      <p:ext uri="{BB962C8B-B14F-4D97-AF65-F5344CB8AC3E}">
        <p14:creationId xmlns:p14="http://schemas.microsoft.com/office/powerpoint/2010/main" val="1407378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850900" cy="1676400"/>
          </a:xfrm>
          <a:prstGeom prst="rect">
            <a:avLst/>
          </a:prstGeom>
        </p:spPr>
      </p:pic>
      <p:sp>
        <p:nvSpPr>
          <p:cNvPr id="4" name="Rectangle 3"/>
          <p:cNvSpPr/>
          <p:nvPr/>
        </p:nvSpPr>
        <p:spPr>
          <a:xfrm>
            <a:off x="1016000" y="738494"/>
            <a:ext cx="5853726" cy="1043020"/>
          </a:xfrm>
          <a:prstGeom prst="rect">
            <a:avLst/>
          </a:prstGeom>
        </p:spPr>
        <p:txBody>
          <a:bodyPr wrap="square" lIns="0" tIns="0" rIns="0" bIns="0">
            <a:spAutoFit/>
          </a:bodyPr>
          <a:lstStyle/>
          <a:p>
            <a:pPr>
              <a:lnSpc>
                <a:spcPts val="4000"/>
              </a:lnSpc>
            </a:pPr>
            <a:r>
              <a:rPr lang="en-US" sz="4000" b="1" dirty="0">
                <a:latin typeface="Arial Narrow"/>
                <a:cs typeface="Arial Narrow"/>
              </a:rPr>
              <a:t>You only need sun protection on hot, sunny </a:t>
            </a:r>
            <a:r>
              <a:rPr lang="en-US" sz="4000" b="1" dirty="0" smtClean="0">
                <a:latin typeface="Arial Narrow"/>
                <a:cs typeface="Arial Narrow"/>
              </a:rPr>
              <a:t>days (</a:t>
            </a:r>
            <a:r>
              <a:rPr lang="en-US" sz="4000" b="1" dirty="0" err="1" smtClean="0">
                <a:latin typeface="Arial Narrow"/>
                <a:cs typeface="Arial Narrow"/>
              </a:rPr>
              <a:t>cont</a:t>
            </a:r>
            <a:r>
              <a:rPr lang="en-US" sz="4000" b="1" dirty="0" smtClean="0">
                <a:latin typeface="Arial Narrow"/>
                <a:cs typeface="Arial Narrow"/>
              </a:rPr>
              <a:t>). </a:t>
            </a:r>
            <a:endParaRPr lang="en-US" sz="4000" b="1" dirty="0">
              <a:latin typeface="Arial Narrow"/>
              <a:cs typeface="Arial Narrow"/>
            </a:endParaRPr>
          </a:p>
        </p:txBody>
      </p:sp>
      <p:pic>
        <p:nvPicPr>
          <p:cNvPr id="20" name="Picture 19"/>
          <p:cNvPicPr>
            <a:picLocks noChangeAspect="1"/>
          </p:cNvPicPr>
          <p:nvPr/>
        </p:nvPicPr>
        <p:blipFill>
          <a:blip r:embed="rId5"/>
          <a:stretch>
            <a:fillRect/>
          </a:stretch>
        </p:blipFill>
        <p:spPr>
          <a:xfrm>
            <a:off x="0" y="0"/>
            <a:ext cx="850900" cy="4000500"/>
          </a:xfrm>
          <a:prstGeom prst="rect">
            <a:avLst/>
          </a:prstGeom>
        </p:spPr>
      </p:pic>
      <p:sp>
        <p:nvSpPr>
          <p:cNvPr id="23" name="Rectangle 22"/>
          <p:cNvSpPr/>
          <p:nvPr/>
        </p:nvSpPr>
        <p:spPr>
          <a:xfrm>
            <a:off x="76200" y="905999"/>
            <a:ext cx="695962"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10</a:t>
            </a:r>
            <a:endParaRPr lang="en-US" sz="5400" b="1" dirty="0">
              <a:solidFill>
                <a:schemeClr val="bg1"/>
              </a:solidFill>
              <a:latin typeface="Arial Narrow"/>
              <a:cs typeface="Arial Narrow"/>
            </a:endParaRPr>
          </a:p>
        </p:txBody>
      </p:sp>
      <p:sp>
        <p:nvSpPr>
          <p:cNvPr id="8" name="Rectangle 7"/>
          <p:cNvSpPr/>
          <p:nvPr/>
        </p:nvSpPr>
        <p:spPr>
          <a:xfrm>
            <a:off x="1015998" y="2547938"/>
            <a:ext cx="7498999" cy="2040890"/>
          </a:xfrm>
          <a:prstGeom prst="rect">
            <a:avLst/>
          </a:prstGeom>
        </p:spPr>
        <p:txBody>
          <a:bodyPr wrap="square" lIns="0" tIns="0" rIns="0" bIns="0">
            <a:noAutofit/>
          </a:bodyPr>
          <a:lstStyle/>
          <a:p>
            <a:pPr marL="360000" indent="-457200">
              <a:spcAft>
                <a:spcPts val="600"/>
              </a:spcAft>
            </a:pPr>
            <a:r>
              <a:rPr lang="en-US" sz="1600" dirty="0" smtClean="0"/>
              <a:t>•</a:t>
            </a:r>
            <a:r>
              <a:rPr lang="en-US" sz="1600" dirty="0"/>
              <a:t>	</a:t>
            </a:r>
            <a:r>
              <a:rPr lang="en-US" dirty="0"/>
              <a:t>In</a:t>
            </a:r>
            <a:r>
              <a:rPr lang="en-US" dirty="0" smtClean="0"/>
              <a:t> those parts </a:t>
            </a:r>
            <a:r>
              <a:rPr lang="en-US" dirty="0"/>
              <a:t>of Australia</a:t>
            </a:r>
            <a:r>
              <a:rPr lang="en-US" dirty="0" smtClean="0"/>
              <a:t> north of 30ºS you may need </a:t>
            </a:r>
            <a:r>
              <a:rPr lang="en-US" dirty="0"/>
              <a:t>to use sun protection strategies every day: </a:t>
            </a:r>
          </a:p>
          <a:p>
            <a:pPr marL="720000" indent="-360000">
              <a:spcAft>
                <a:spcPts val="600"/>
              </a:spcAft>
            </a:pPr>
            <a:r>
              <a:rPr lang="en-US" dirty="0"/>
              <a:t>-	all of Queensland and the Northern Territory</a:t>
            </a:r>
          </a:p>
          <a:p>
            <a:pPr marL="720000" indent="-360000">
              <a:spcAft>
                <a:spcPts val="600"/>
              </a:spcAft>
            </a:pPr>
            <a:r>
              <a:rPr lang="en-US" dirty="0"/>
              <a:t>-	Western Australia north of </a:t>
            </a:r>
            <a:r>
              <a:rPr lang="en-US" dirty="0" err="1"/>
              <a:t>Kalgoorlie</a:t>
            </a:r>
            <a:endParaRPr lang="en-US" dirty="0"/>
          </a:p>
          <a:p>
            <a:pPr marL="720000" indent="-360000">
              <a:spcAft>
                <a:spcPts val="600"/>
              </a:spcAft>
            </a:pPr>
            <a:r>
              <a:rPr lang="en-US" dirty="0"/>
              <a:t>-	New South Wales north of Coffs </a:t>
            </a:r>
            <a:r>
              <a:rPr lang="en-US" dirty="0" err="1"/>
              <a:t>Harbour</a:t>
            </a:r>
            <a:endParaRPr lang="en-US" dirty="0"/>
          </a:p>
          <a:p>
            <a:pPr marL="720000" indent="-360000">
              <a:spcAft>
                <a:spcPts val="600"/>
              </a:spcAft>
            </a:pPr>
            <a:r>
              <a:rPr lang="en-US" dirty="0"/>
              <a:t>-	South Australia north of Lake Torrens </a:t>
            </a:r>
          </a:p>
        </p:txBody>
      </p:sp>
      <p:pic>
        <p:nvPicPr>
          <p:cNvPr id="2" name="Picture 1"/>
          <p:cNvPicPr>
            <a:picLocks noChangeAspect="1"/>
          </p:cNvPicPr>
          <p:nvPr/>
        </p:nvPicPr>
        <p:blipFill>
          <a:blip r:embed="rId6"/>
          <a:stretch>
            <a:fillRect/>
          </a:stretch>
        </p:blipFill>
        <p:spPr>
          <a:xfrm>
            <a:off x="7391400" y="0"/>
            <a:ext cx="1752600" cy="1739900"/>
          </a:xfrm>
          <a:prstGeom prst="rect">
            <a:avLst/>
          </a:prstGeom>
        </p:spPr>
      </p:pic>
    </p:spTree>
    <p:extLst>
      <p:ext uri="{BB962C8B-B14F-4D97-AF65-F5344CB8AC3E}">
        <p14:creationId xmlns:p14="http://schemas.microsoft.com/office/powerpoint/2010/main" val="2553306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91480" y="654744"/>
            <a:ext cx="8022168" cy="523220"/>
          </a:xfrm>
          <a:prstGeom prst="rect">
            <a:avLst/>
          </a:prstGeom>
          <a:noFill/>
        </p:spPr>
        <p:txBody>
          <a:bodyPr wrap="square" lIns="0" tIns="0" rIns="0" bIns="0" rtlCol="0">
            <a:spAutoFit/>
          </a:bodyPr>
          <a:lstStyle/>
          <a:p>
            <a:r>
              <a:rPr lang="en-US" sz="3400" b="1" dirty="0">
                <a:solidFill>
                  <a:srgbClr val="67D60F"/>
                </a:solidFill>
                <a:latin typeface="Arial Narrow"/>
                <a:cs typeface="Arial Narrow"/>
              </a:rPr>
              <a:t>Fact (True) </a:t>
            </a:r>
            <a:r>
              <a:rPr lang="en-US" sz="3400" b="1" dirty="0">
                <a:solidFill>
                  <a:srgbClr val="8A7364"/>
                </a:solidFill>
                <a:latin typeface="Arial Narrow"/>
                <a:cs typeface="Arial Narrow"/>
              </a:rPr>
              <a:t>or</a:t>
            </a:r>
            <a:r>
              <a:rPr lang="en-US" sz="3400" b="1" dirty="0">
                <a:latin typeface="Arial Narrow"/>
                <a:cs typeface="Arial Narrow"/>
              </a:rPr>
              <a:t> </a:t>
            </a:r>
            <a:r>
              <a:rPr lang="en-US" sz="3400" b="1" dirty="0">
                <a:solidFill>
                  <a:srgbClr val="D5001D"/>
                </a:solidFill>
                <a:latin typeface="Arial Narrow"/>
                <a:cs typeface="Arial Narrow"/>
              </a:rPr>
              <a:t>Myth (False) </a:t>
            </a:r>
            <a:r>
              <a:rPr lang="en-US" sz="3400" b="1" dirty="0">
                <a:solidFill>
                  <a:srgbClr val="8A7364"/>
                </a:solidFill>
                <a:latin typeface="Arial Narrow"/>
                <a:cs typeface="Arial Narrow"/>
              </a:rPr>
              <a:t>responses </a:t>
            </a:r>
          </a:p>
        </p:txBody>
      </p:sp>
      <p:sp>
        <p:nvSpPr>
          <p:cNvPr id="6" name="TextBox 5"/>
          <p:cNvSpPr txBox="1"/>
          <p:nvPr/>
        </p:nvSpPr>
        <p:spPr>
          <a:xfrm>
            <a:off x="1016001" y="1566337"/>
            <a:ext cx="3477224" cy="3170098"/>
          </a:xfrm>
          <a:prstGeom prst="rect">
            <a:avLst/>
          </a:prstGeom>
          <a:noFill/>
        </p:spPr>
        <p:txBody>
          <a:bodyPr wrap="square" lIns="0" tIns="0" rIns="0" bIns="0" rtlCol="0">
            <a:spAutoFit/>
          </a:bodyPr>
          <a:lstStyle/>
          <a:p>
            <a:pPr marL="457200" indent="-457200">
              <a:spcBef>
                <a:spcPts val="900"/>
              </a:spcBef>
              <a:buClr>
                <a:srgbClr val="FD820B"/>
              </a:buClr>
              <a:buSzPct val="150000"/>
              <a:buFont typeface="Wingdings" charset="2"/>
              <a:buAutoNum type="arabicPlain"/>
            </a:pPr>
            <a:r>
              <a:rPr lang="en-US" sz="1600" dirty="0" smtClean="0">
                <a:latin typeface="Arial"/>
                <a:cs typeface="Arial"/>
              </a:rPr>
              <a:t>Sunscreen </a:t>
            </a:r>
            <a:r>
              <a:rPr lang="en-US" sz="1600" dirty="0">
                <a:latin typeface="Arial"/>
                <a:cs typeface="Arial"/>
              </a:rPr>
              <a:t>provides enough sun protection</a:t>
            </a:r>
            <a:r>
              <a:rPr lang="en-US" sz="1600" dirty="0" smtClean="0">
                <a:latin typeface="Arial"/>
                <a:cs typeface="Arial"/>
              </a:rPr>
              <a:t>. </a:t>
            </a:r>
            <a:r>
              <a:rPr lang="en-US" sz="1600" dirty="0" smtClean="0">
                <a:solidFill>
                  <a:srgbClr val="D5001D"/>
                </a:solidFill>
                <a:latin typeface="Arial"/>
                <a:cs typeface="Arial"/>
              </a:rPr>
              <a:t>(False)</a:t>
            </a:r>
            <a:endParaRPr lang="en-US" sz="1600" dirty="0">
              <a:solidFill>
                <a:srgbClr val="D5001D"/>
              </a:solidFill>
              <a:latin typeface="Arial"/>
              <a:cs typeface="Arial"/>
            </a:endParaRPr>
          </a:p>
          <a:p>
            <a:pPr marL="457200" indent="-457200">
              <a:spcBef>
                <a:spcPts val="900"/>
              </a:spcBef>
              <a:buClr>
                <a:srgbClr val="FD820B"/>
              </a:buClr>
              <a:buSzPct val="150000"/>
              <a:buFont typeface="Wingdings" charset="2"/>
              <a:buAutoNum type="arabicPlain"/>
            </a:pPr>
            <a:r>
              <a:rPr lang="en-US" sz="1600" dirty="0" smtClean="0">
                <a:latin typeface="Arial"/>
                <a:cs typeface="Arial"/>
              </a:rPr>
              <a:t>Skin </a:t>
            </a:r>
            <a:r>
              <a:rPr lang="en-US" sz="1600" dirty="0">
                <a:latin typeface="Arial"/>
                <a:cs typeface="Arial"/>
              </a:rPr>
              <a:t>cancer is a less serious form of cancer because it can </a:t>
            </a:r>
            <a:r>
              <a:rPr lang="en-US" sz="1600" dirty="0" smtClean="0">
                <a:latin typeface="Arial"/>
                <a:cs typeface="Arial"/>
              </a:rPr>
              <a:t>easily </a:t>
            </a:r>
            <a:r>
              <a:rPr lang="en-US" sz="1600" dirty="0">
                <a:latin typeface="Arial"/>
                <a:cs typeface="Arial"/>
              </a:rPr>
              <a:t>be cut out</a:t>
            </a:r>
            <a:r>
              <a:rPr lang="en-US" sz="1600" dirty="0" smtClean="0">
                <a:latin typeface="Arial"/>
                <a:cs typeface="Arial"/>
              </a:rPr>
              <a:t>.</a:t>
            </a:r>
            <a:r>
              <a:rPr lang="en-US" sz="1600" dirty="0">
                <a:solidFill>
                  <a:srgbClr val="D5001D"/>
                </a:solidFill>
                <a:cs typeface="Arial"/>
              </a:rPr>
              <a:t> (False)</a:t>
            </a:r>
            <a:endParaRPr lang="en-US" sz="1600" dirty="0">
              <a:latin typeface="Arial"/>
              <a:cs typeface="Arial"/>
            </a:endParaRPr>
          </a:p>
          <a:p>
            <a:pPr marL="457200" indent="-457200">
              <a:spcBef>
                <a:spcPts val="900"/>
              </a:spcBef>
              <a:buClr>
                <a:srgbClr val="FD820B"/>
              </a:buClr>
              <a:buSzPct val="150000"/>
              <a:buFont typeface="Wingdings" charset="2"/>
              <a:buAutoNum type="arabicPlain"/>
            </a:pPr>
            <a:r>
              <a:rPr lang="en-US" sz="1600" dirty="0" smtClean="0">
                <a:latin typeface="Arial"/>
                <a:cs typeface="Arial"/>
              </a:rPr>
              <a:t>Skin </a:t>
            </a:r>
            <a:r>
              <a:rPr lang="en-US" sz="1600" dirty="0">
                <a:latin typeface="Arial"/>
                <a:cs typeface="Arial"/>
              </a:rPr>
              <a:t>cancer affects people with all skin types</a:t>
            </a:r>
            <a:r>
              <a:rPr lang="en-US" sz="1600" dirty="0" smtClean="0">
                <a:latin typeface="Arial"/>
                <a:cs typeface="Arial"/>
              </a:rPr>
              <a:t>.</a:t>
            </a:r>
            <a:r>
              <a:rPr lang="en-US" sz="1600" dirty="0">
                <a:solidFill>
                  <a:srgbClr val="67D60F"/>
                </a:solidFill>
                <a:cs typeface="Arial"/>
              </a:rPr>
              <a:t> </a:t>
            </a:r>
            <a:r>
              <a:rPr lang="en-US" sz="1600" dirty="0" smtClean="0">
                <a:solidFill>
                  <a:srgbClr val="67D60F"/>
                </a:solidFill>
                <a:cs typeface="Arial"/>
              </a:rPr>
              <a:t>(True)</a:t>
            </a:r>
            <a:endParaRPr lang="en-US" sz="1600" dirty="0">
              <a:solidFill>
                <a:srgbClr val="67D60F"/>
              </a:solidFill>
              <a:latin typeface="Arial"/>
              <a:cs typeface="Arial"/>
            </a:endParaRPr>
          </a:p>
          <a:p>
            <a:pPr marL="457200" indent="-457200">
              <a:spcBef>
                <a:spcPts val="900"/>
              </a:spcBef>
              <a:buClr>
                <a:srgbClr val="FD820B"/>
              </a:buClr>
              <a:buSzPct val="150000"/>
              <a:buFont typeface="Wingdings" charset="2"/>
              <a:buAutoNum type="arabicPlain"/>
            </a:pPr>
            <a:r>
              <a:rPr lang="en-US" sz="1600" dirty="0" smtClean="0">
                <a:latin typeface="Arial"/>
                <a:cs typeface="Arial"/>
              </a:rPr>
              <a:t>Skin </a:t>
            </a:r>
            <a:r>
              <a:rPr lang="en-US" sz="1600" dirty="0">
                <a:latin typeface="Arial"/>
                <a:cs typeface="Arial"/>
              </a:rPr>
              <a:t>cancer</a:t>
            </a:r>
            <a:r>
              <a:rPr lang="en-US" sz="1600" dirty="0" smtClean="0">
                <a:latin typeface="Arial"/>
                <a:cs typeface="Arial"/>
              </a:rPr>
              <a:t> happens </a:t>
            </a:r>
            <a:r>
              <a:rPr lang="en-US" sz="1600" dirty="0">
                <a:latin typeface="Arial"/>
                <a:cs typeface="Arial"/>
              </a:rPr>
              <a:t>to </a:t>
            </a:r>
            <a:r>
              <a:rPr lang="en-US" sz="1600" dirty="0" smtClean="0">
                <a:latin typeface="Arial"/>
                <a:cs typeface="Arial"/>
              </a:rPr>
              <a:t>young </a:t>
            </a:r>
            <a:r>
              <a:rPr lang="en-US" sz="1600" dirty="0">
                <a:latin typeface="Arial"/>
                <a:cs typeface="Arial"/>
              </a:rPr>
              <a:t>people</a:t>
            </a:r>
            <a:r>
              <a:rPr lang="en-US" sz="1600" dirty="0" smtClean="0">
                <a:latin typeface="Arial"/>
                <a:cs typeface="Arial"/>
              </a:rPr>
              <a:t>.</a:t>
            </a:r>
            <a:r>
              <a:rPr lang="en-US" sz="1600" dirty="0">
                <a:solidFill>
                  <a:srgbClr val="67D60F"/>
                </a:solidFill>
                <a:cs typeface="Arial"/>
              </a:rPr>
              <a:t> (True)</a:t>
            </a:r>
            <a:endParaRPr lang="en-US" sz="1600" dirty="0">
              <a:latin typeface="Arial"/>
              <a:cs typeface="Arial"/>
            </a:endParaRPr>
          </a:p>
          <a:p>
            <a:pPr marL="457200" indent="-457200">
              <a:spcBef>
                <a:spcPts val="900"/>
              </a:spcBef>
              <a:buClr>
                <a:srgbClr val="FD820B"/>
              </a:buClr>
              <a:buSzPct val="150000"/>
              <a:buFont typeface="Wingdings" charset="2"/>
              <a:buAutoNum type="arabicPlain"/>
            </a:pPr>
            <a:r>
              <a:rPr lang="en-US" sz="1600" dirty="0" smtClean="0">
                <a:latin typeface="Arial"/>
                <a:cs typeface="Arial"/>
              </a:rPr>
              <a:t>Skin </a:t>
            </a:r>
            <a:r>
              <a:rPr lang="en-US" sz="1600" dirty="0">
                <a:latin typeface="Arial"/>
                <a:cs typeface="Arial"/>
              </a:rPr>
              <a:t>cancer is caused by sunburn</a:t>
            </a:r>
            <a:r>
              <a:rPr lang="en-US" sz="1600" dirty="0" smtClean="0">
                <a:latin typeface="Arial"/>
                <a:cs typeface="Arial"/>
              </a:rPr>
              <a:t>.</a:t>
            </a:r>
            <a:r>
              <a:rPr lang="en-US" sz="1600" dirty="0">
                <a:solidFill>
                  <a:srgbClr val="67D60F"/>
                </a:solidFill>
                <a:cs typeface="Arial"/>
              </a:rPr>
              <a:t> </a:t>
            </a:r>
            <a:r>
              <a:rPr lang="en-US" sz="1600" dirty="0" smtClean="0">
                <a:solidFill>
                  <a:srgbClr val="FFD30A"/>
                </a:solidFill>
                <a:cs typeface="Arial"/>
              </a:rPr>
              <a:t>(Not always)</a:t>
            </a:r>
            <a:endParaRPr lang="en-US" sz="1600" dirty="0">
              <a:solidFill>
                <a:srgbClr val="FFD30A"/>
              </a:solidFill>
              <a:latin typeface="Arial"/>
              <a:cs typeface="Arial"/>
            </a:endParaRPr>
          </a:p>
        </p:txBody>
      </p:sp>
      <p:sp>
        <p:nvSpPr>
          <p:cNvPr id="7" name="TextBox 6"/>
          <p:cNvSpPr txBox="1"/>
          <p:nvPr/>
        </p:nvSpPr>
        <p:spPr>
          <a:xfrm>
            <a:off x="5040000" y="1566337"/>
            <a:ext cx="3551286" cy="3170098"/>
          </a:xfrm>
          <a:prstGeom prst="rect">
            <a:avLst/>
          </a:prstGeom>
          <a:noFill/>
        </p:spPr>
        <p:txBody>
          <a:bodyPr wrap="square" lIns="0" tIns="0" rIns="0" bIns="0" rtlCol="0">
            <a:spAutoFit/>
          </a:bodyPr>
          <a:lstStyle/>
          <a:p>
            <a:pPr marL="457200" indent="-457200">
              <a:spcBef>
                <a:spcPts val="900"/>
              </a:spcBef>
              <a:buClr>
                <a:srgbClr val="FD820B"/>
              </a:buClr>
              <a:buSzPct val="150000"/>
              <a:buFont typeface="Wingdings" charset="2"/>
              <a:buAutoNum type="arabicPlain" startAt="6"/>
            </a:pPr>
            <a:r>
              <a:rPr lang="en-US" sz="1600" dirty="0" smtClean="0">
                <a:latin typeface="Arial"/>
                <a:cs typeface="Arial"/>
              </a:rPr>
              <a:t>You </a:t>
            </a:r>
            <a:r>
              <a:rPr lang="en-US" sz="1600" dirty="0">
                <a:latin typeface="Arial"/>
                <a:cs typeface="Arial"/>
              </a:rPr>
              <a:t>only need sun protection</a:t>
            </a:r>
            <a:r>
              <a:rPr lang="en-US" sz="1600" dirty="0" smtClean="0">
                <a:latin typeface="Arial"/>
                <a:cs typeface="Arial"/>
              </a:rPr>
              <a:t> between 10am and 2pm.</a:t>
            </a:r>
            <a:r>
              <a:rPr lang="en-US" sz="1600" dirty="0" smtClean="0">
                <a:solidFill>
                  <a:srgbClr val="D5001D"/>
                </a:solidFill>
                <a:cs typeface="Arial"/>
              </a:rPr>
              <a:t> </a:t>
            </a:r>
            <a:r>
              <a:rPr lang="en-US" sz="1600" dirty="0">
                <a:solidFill>
                  <a:srgbClr val="D5001D"/>
                </a:solidFill>
                <a:cs typeface="Arial"/>
              </a:rPr>
              <a:t>(False)</a:t>
            </a:r>
            <a:endParaRPr lang="en-US" sz="1600" dirty="0" smtClean="0">
              <a:latin typeface="Arial"/>
              <a:cs typeface="Arial"/>
            </a:endParaRPr>
          </a:p>
          <a:p>
            <a:pPr marL="457200" indent="-457200">
              <a:spcBef>
                <a:spcPts val="900"/>
              </a:spcBef>
              <a:buClr>
                <a:srgbClr val="FD820B"/>
              </a:buClr>
              <a:buSzPct val="150000"/>
              <a:buFont typeface="Wingdings" charset="2"/>
              <a:buAutoNum type="arabicPlain" startAt="6"/>
            </a:pPr>
            <a:r>
              <a:rPr lang="en-US" sz="1600" dirty="0" smtClean="0">
                <a:latin typeface="Arial"/>
                <a:cs typeface="Arial"/>
              </a:rPr>
              <a:t>Tanning </a:t>
            </a:r>
            <a:r>
              <a:rPr lang="en-US" sz="1600" dirty="0">
                <a:latin typeface="Arial"/>
                <a:cs typeface="Arial"/>
              </a:rPr>
              <a:t>lotions and sprays protect your skin from UVR</a:t>
            </a:r>
            <a:r>
              <a:rPr lang="en-US" sz="1600" dirty="0" smtClean="0">
                <a:latin typeface="Arial"/>
                <a:cs typeface="Arial"/>
              </a:rPr>
              <a:t>.</a:t>
            </a:r>
            <a:r>
              <a:rPr lang="en-US" sz="1600" dirty="0">
                <a:solidFill>
                  <a:srgbClr val="D5001D"/>
                </a:solidFill>
                <a:cs typeface="Arial"/>
              </a:rPr>
              <a:t> (False)</a:t>
            </a:r>
            <a:endParaRPr lang="en-US" sz="1600" dirty="0">
              <a:latin typeface="Arial"/>
              <a:cs typeface="Arial"/>
            </a:endParaRPr>
          </a:p>
          <a:p>
            <a:pPr marL="457200" indent="-457200">
              <a:spcBef>
                <a:spcPts val="900"/>
              </a:spcBef>
              <a:buClr>
                <a:srgbClr val="FD820B"/>
              </a:buClr>
              <a:buSzPct val="150000"/>
              <a:buFont typeface="Wingdings" charset="2"/>
              <a:buAutoNum type="arabicPlain" startAt="6"/>
            </a:pPr>
            <a:r>
              <a:rPr lang="en-US" sz="1600" dirty="0" smtClean="0">
                <a:latin typeface="Arial"/>
                <a:cs typeface="Arial"/>
              </a:rPr>
              <a:t>Using </a:t>
            </a:r>
            <a:r>
              <a:rPr lang="en-US" sz="1600" dirty="0">
                <a:latin typeface="Arial"/>
                <a:cs typeface="Arial"/>
              </a:rPr>
              <a:t>a sun bed is safer than tanning in the sun</a:t>
            </a:r>
            <a:r>
              <a:rPr lang="en-US" sz="1600" dirty="0" smtClean="0">
                <a:latin typeface="Arial"/>
                <a:cs typeface="Arial"/>
              </a:rPr>
              <a:t>.</a:t>
            </a:r>
            <a:r>
              <a:rPr lang="en-US" sz="1600" dirty="0">
                <a:solidFill>
                  <a:srgbClr val="D5001D"/>
                </a:solidFill>
                <a:cs typeface="Arial"/>
              </a:rPr>
              <a:t> (False)</a:t>
            </a:r>
            <a:endParaRPr lang="en-US" sz="1600" dirty="0">
              <a:latin typeface="Arial"/>
              <a:cs typeface="Arial"/>
            </a:endParaRPr>
          </a:p>
          <a:p>
            <a:pPr marL="457200" indent="-457200">
              <a:spcBef>
                <a:spcPts val="900"/>
              </a:spcBef>
              <a:buClr>
                <a:srgbClr val="FD820B"/>
              </a:buClr>
              <a:buSzPct val="150000"/>
              <a:buFont typeface="Wingdings" charset="2"/>
              <a:buAutoNum type="arabicPlain" startAt="6"/>
            </a:pPr>
            <a:r>
              <a:rPr lang="en-US" sz="1600" dirty="0" smtClean="0">
                <a:latin typeface="Arial"/>
                <a:cs typeface="Arial"/>
              </a:rPr>
              <a:t>You </a:t>
            </a:r>
            <a:r>
              <a:rPr lang="en-US" sz="1600" dirty="0">
                <a:latin typeface="Arial"/>
                <a:cs typeface="Arial"/>
              </a:rPr>
              <a:t>need</a:t>
            </a:r>
            <a:r>
              <a:rPr lang="en-US" sz="1600" dirty="0" smtClean="0">
                <a:latin typeface="Arial"/>
                <a:cs typeface="Arial"/>
              </a:rPr>
              <a:t> deliberate </a:t>
            </a:r>
            <a:br>
              <a:rPr lang="en-US" sz="1600" dirty="0" smtClean="0">
                <a:latin typeface="Arial"/>
                <a:cs typeface="Arial"/>
              </a:rPr>
            </a:br>
            <a:r>
              <a:rPr lang="en-US" sz="1600" dirty="0" smtClean="0">
                <a:latin typeface="Arial"/>
                <a:cs typeface="Arial"/>
              </a:rPr>
              <a:t>sun exposure for </a:t>
            </a:r>
            <a:r>
              <a:rPr lang="en-US" sz="1600" dirty="0">
                <a:latin typeface="Arial"/>
                <a:cs typeface="Arial"/>
              </a:rPr>
              <a:t>vitamin D</a:t>
            </a:r>
            <a:r>
              <a:rPr lang="en-US" sz="1600" dirty="0" smtClean="0">
                <a:latin typeface="Arial"/>
                <a:cs typeface="Arial"/>
              </a:rPr>
              <a:t>.</a:t>
            </a:r>
            <a:r>
              <a:rPr lang="en-US" sz="1600" dirty="0">
                <a:solidFill>
                  <a:srgbClr val="D5001D"/>
                </a:solidFill>
                <a:cs typeface="Arial"/>
              </a:rPr>
              <a:t> (False</a:t>
            </a:r>
            <a:r>
              <a:rPr lang="en-US" sz="1600" dirty="0" smtClean="0">
                <a:solidFill>
                  <a:srgbClr val="D5001D"/>
                </a:solidFill>
                <a:cs typeface="Arial"/>
              </a:rPr>
              <a:t>)</a:t>
            </a:r>
          </a:p>
          <a:p>
            <a:pPr marL="457200" indent="-457200">
              <a:spcBef>
                <a:spcPts val="900"/>
              </a:spcBef>
              <a:buClr>
                <a:srgbClr val="FD820B"/>
              </a:buClr>
              <a:buSzPct val="150000"/>
              <a:buFont typeface="Wingdings" charset="2"/>
              <a:buAutoNum type="arabicPlain" startAt="6"/>
            </a:pPr>
            <a:r>
              <a:rPr lang="en-US" sz="1600" dirty="0" smtClean="0">
                <a:cs typeface="Arial"/>
              </a:rPr>
              <a:t>You only need sun protection on hot, sunny days.</a:t>
            </a:r>
            <a:r>
              <a:rPr lang="en-US" sz="1600" dirty="0" smtClean="0">
                <a:solidFill>
                  <a:srgbClr val="D5001D"/>
                </a:solidFill>
                <a:cs typeface="Arial"/>
              </a:rPr>
              <a:t> (False)</a:t>
            </a:r>
            <a:endParaRPr lang="en-US" sz="1600" dirty="0" smtClean="0">
              <a:cs typeface="Arial"/>
            </a:endParaRPr>
          </a:p>
        </p:txBody>
      </p:sp>
    </p:spTree>
    <p:extLst>
      <p:ext uri="{BB962C8B-B14F-4D97-AF65-F5344CB8AC3E}">
        <p14:creationId xmlns:p14="http://schemas.microsoft.com/office/powerpoint/2010/main" val="13277204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HEI180203-ffts-sun-safety-myths-r7-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544067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91480" y="654744"/>
            <a:ext cx="7733070" cy="615553"/>
          </a:xfrm>
          <a:prstGeom prst="rect">
            <a:avLst/>
          </a:prstGeom>
          <a:noFill/>
        </p:spPr>
        <p:txBody>
          <a:bodyPr wrap="square" lIns="0" tIns="0" rIns="0" bIns="0" rtlCol="0">
            <a:spAutoFit/>
          </a:bodyPr>
          <a:lstStyle/>
          <a:p>
            <a:r>
              <a:rPr lang="en-US" sz="4000" b="1" dirty="0">
                <a:solidFill>
                  <a:srgbClr val="67D60F"/>
                </a:solidFill>
                <a:latin typeface="Arial Narrow"/>
                <a:cs typeface="Arial Narrow"/>
              </a:rPr>
              <a:t>Fact (True) </a:t>
            </a:r>
            <a:r>
              <a:rPr lang="en-US" sz="4000" b="1" dirty="0">
                <a:solidFill>
                  <a:srgbClr val="8A7364"/>
                </a:solidFill>
                <a:latin typeface="Arial Narrow"/>
                <a:cs typeface="Arial Narrow"/>
              </a:rPr>
              <a:t>or</a:t>
            </a:r>
            <a:r>
              <a:rPr lang="en-US" sz="4000" b="1" dirty="0">
                <a:latin typeface="Arial Narrow"/>
                <a:cs typeface="Arial Narrow"/>
              </a:rPr>
              <a:t> </a:t>
            </a:r>
            <a:r>
              <a:rPr lang="en-US" sz="4000" b="1" dirty="0">
                <a:solidFill>
                  <a:srgbClr val="D5001D"/>
                </a:solidFill>
                <a:latin typeface="Arial Narrow"/>
                <a:cs typeface="Arial Narrow"/>
              </a:rPr>
              <a:t>Myth (False</a:t>
            </a:r>
            <a:r>
              <a:rPr lang="en-US" sz="4000" b="1" dirty="0" smtClean="0">
                <a:solidFill>
                  <a:srgbClr val="D5001D"/>
                </a:solidFill>
                <a:latin typeface="Arial Narrow"/>
                <a:cs typeface="Arial Narrow"/>
              </a:rPr>
              <a:t>)</a:t>
            </a:r>
            <a:endParaRPr lang="en-US" sz="4000" b="1" dirty="0">
              <a:solidFill>
                <a:srgbClr val="8A7364"/>
              </a:solidFill>
              <a:latin typeface="Arial Narrow"/>
              <a:cs typeface="Arial Narrow"/>
            </a:endParaRPr>
          </a:p>
        </p:txBody>
      </p:sp>
      <p:sp>
        <p:nvSpPr>
          <p:cNvPr id="9" name="TextBox 8"/>
          <p:cNvSpPr txBox="1"/>
          <p:nvPr/>
        </p:nvSpPr>
        <p:spPr>
          <a:xfrm>
            <a:off x="1016000" y="1633684"/>
            <a:ext cx="3643839" cy="3077765"/>
          </a:xfrm>
          <a:prstGeom prst="rect">
            <a:avLst/>
          </a:prstGeom>
          <a:noFill/>
        </p:spPr>
        <p:txBody>
          <a:bodyPr wrap="square" lIns="0" tIns="0" rIns="0" bIns="0" rtlCol="0">
            <a:spAutoFit/>
          </a:bodyPr>
          <a:lstStyle/>
          <a:p>
            <a:pPr marL="457200" indent="-457200">
              <a:spcBef>
                <a:spcPts val="1200"/>
              </a:spcBef>
              <a:buClr>
                <a:srgbClr val="FD820B"/>
              </a:buClr>
              <a:buSzPct val="150000"/>
              <a:buFont typeface="Wingdings" charset="2"/>
              <a:buAutoNum type="arabicPlain"/>
            </a:pPr>
            <a:r>
              <a:rPr lang="en-US" sz="1600" dirty="0">
                <a:cs typeface="Arial"/>
              </a:rPr>
              <a:t>Sunscreen provides enough sun protection.</a:t>
            </a:r>
          </a:p>
          <a:p>
            <a:pPr marL="457200" indent="-457200">
              <a:spcBef>
                <a:spcPts val="1200"/>
              </a:spcBef>
              <a:buClr>
                <a:srgbClr val="FD820B"/>
              </a:buClr>
              <a:buSzPct val="150000"/>
              <a:buFont typeface="Wingdings" charset="2"/>
              <a:buAutoNum type="arabicPlain"/>
            </a:pPr>
            <a:r>
              <a:rPr lang="en-US" sz="1600" dirty="0">
                <a:cs typeface="Arial"/>
              </a:rPr>
              <a:t>Skin cancer is a less serious form of cancer because it can easily be cut out.</a:t>
            </a:r>
          </a:p>
          <a:p>
            <a:pPr marL="457200" indent="-457200">
              <a:spcBef>
                <a:spcPts val="1200"/>
              </a:spcBef>
              <a:buClr>
                <a:srgbClr val="FD820B"/>
              </a:buClr>
              <a:buSzPct val="150000"/>
              <a:buFont typeface="Wingdings" charset="2"/>
              <a:buAutoNum type="arabicPlain"/>
            </a:pPr>
            <a:r>
              <a:rPr lang="en-US" sz="1600" dirty="0">
                <a:cs typeface="Arial"/>
              </a:rPr>
              <a:t>Skin cancer affects</a:t>
            </a:r>
            <a:r>
              <a:rPr lang="en-US" sz="1600" dirty="0" smtClean="0">
                <a:cs typeface="Arial"/>
              </a:rPr>
              <a:t> people with all skin types.</a:t>
            </a:r>
            <a:endParaRPr lang="en-US" sz="1600" dirty="0">
              <a:cs typeface="Arial"/>
            </a:endParaRPr>
          </a:p>
          <a:p>
            <a:pPr marL="457200" indent="-457200">
              <a:spcBef>
                <a:spcPts val="1200"/>
              </a:spcBef>
              <a:buClr>
                <a:srgbClr val="FD820B"/>
              </a:buClr>
              <a:buSzPct val="150000"/>
              <a:buFont typeface="Wingdings" charset="2"/>
              <a:buAutoNum type="arabicPlain"/>
            </a:pPr>
            <a:r>
              <a:rPr lang="en-US" sz="1600" dirty="0">
                <a:cs typeface="Arial"/>
              </a:rPr>
              <a:t>Skin cancer happens to young people.</a:t>
            </a:r>
          </a:p>
          <a:p>
            <a:pPr marL="457200" indent="-457200">
              <a:spcBef>
                <a:spcPts val="1200"/>
              </a:spcBef>
              <a:buClr>
                <a:srgbClr val="FD820B"/>
              </a:buClr>
              <a:buSzPct val="150000"/>
              <a:buFont typeface="Wingdings" charset="2"/>
              <a:buAutoNum type="arabicPlain"/>
            </a:pPr>
            <a:r>
              <a:rPr lang="en-US" sz="1600" dirty="0">
                <a:cs typeface="Arial"/>
              </a:rPr>
              <a:t>Skin cancer is caused by sunburn.</a:t>
            </a:r>
          </a:p>
        </p:txBody>
      </p:sp>
      <p:sp>
        <p:nvSpPr>
          <p:cNvPr id="10" name="TextBox 9"/>
          <p:cNvSpPr txBox="1"/>
          <p:nvPr/>
        </p:nvSpPr>
        <p:spPr>
          <a:xfrm>
            <a:off x="5040000" y="1633684"/>
            <a:ext cx="3551286" cy="3077765"/>
          </a:xfrm>
          <a:prstGeom prst="rect">
            <a:avLst/>
          </a:prstGeom>
          <a:noFill/>
        </p:spPr>
        <p:txBody>
          <a:bodyPr wrap="square" lIns="0" tIns="0" rIns="0" bIns="0" rtlCol="0">
            <a:spAutoFit/>
          </a:bodyPr>
          <a:lstStyle/>
          <a:p>
            <a:pPr marL="457200" indent="-457200">
              <a:spcBef>
                <a:spcPts val="1200"/>
              </a:spcBef>
              <a:buClr>
                <a:srgbClr val="FD820B"/>
              </a:buClr>
              <a:buSzPct val="150000"/>
              <a:buFont typeface="Wingdings" charset="2"/>
              <a:buAutoNum type="arabicPlain" startAt="6"/>
            </a:pPr>
            <a:r>
              <a:rPr lang="en-US" sz="1600" dirty="0">
                <a:cs typeface="Arial"/>
              </a:rPr>
              <a:t>You only need sun protection between 10am and 2pm.</a:t>
            </a:r>
          </a:p>
          <a:p>
            <a:pPr marL="457200" indent="-457200">
              <a:spcBef>
                <a:spcPts val="1200"/>
              </a:spcBef>
              <a:buClr>
                <a:srgbClr val="FD820B"/>
              </a:buClr>
              <a:buSzPct val="150000"/>
              <a:buFont typeface="Wingdings" charset="2"/>
              <a:buAutoNum type="arabicPlain" startAt="6"/>
            </a:pPr>
            <a:r>
              <a:rPr lang="en-US" sz="1600" dirty="0">
                <a:cs typeface="Arial"/>
              </a:rPr>
              <a:t>Tanning lotions and sprays protect</a:t>
            </a:r>
            <a:r>
              <a:rPr lang="en-US" sz="1600" dirty="0" smtClean="0">
                <a:cs typeface="Arial"/>
              </a:rPr>
              <a:t> the </a:t>
            </a:r>
            <a:r>
              <a:rPr lang="en-US" sz="1600" dirty="0">
                <a:cs typeface="Arial"/>
              </a:rPr>
              <a:t>skin from UVR.</a:t>
            </a:r>
          </a:p>
          <a:p>
            <a:pPr marL="457200" indent="-457200">
              <a:spcBef>
                <a:spcPts val="1200"/>
              </a:spcBef>
              <a:buClr>
                <a:srgbClr val="FD820B"/>
              </a:buClr>
              <a:buSzPct val="150000"/>
              <a:buFont typeface="Wingdings" charset="2"/>
              <a:buAutoNum type="arabicPlain" startAt="6"/>
            </a:pPr>
            <a:r>
              <a:rPr lang="en-US" sz="1600" dirty="0">
                <a:cs typeface="Arial"/>
              </a:rPr>
              <a:t>Using a sun bed is safer than tanning in the sun.</a:t>
            </a:r>
          </a:p>
          <a:p>
            <a:pPr marL="457200" indent="-457200">
              <a:spcBef>
                <a:spcPts val="1200"/>
              </a:spcBef>
              <a:buClr>
                <a:srgbClr val="FD820B"/>
              </a:buClr>
              <a:buSzPct val="150000"/>
              <a:buFont typeface="Wingdings" charset="2"/>
              <a:buAutoNum type="arabicPlain" startAt="6"/>
            </a:pPr>
            <a:r>
              <a:rPr lang="en-US" sz="1600" dirty="0">
                <a:cs typeface="Arial"/>
              </a:rPr>
              <a:t>You need</a:t>
            </a:r>
            <a:r>
              <a:rPr lang="en-US" sz="1600" dirty="0" smtClean="0">
                <a:cs typeface="Arial"/>
              </a:rPr>
              <a:t> deliberate sun exposure for </a:t>
            </a:r>
            <a:r>
              <a:rPr lang="en-US" sz="1600" dirty="0">
                <a:cs typeface="Arial"/>
              </a:rPr>
              <a:t>vitamin D.</a:t>
            </a:r>
          </a:p>
          <a:p>
            <a:pPr marL="457200" indent="-457200">
              <a:spcBef>
                <a:spcPts val="1200"/>
              </a:spcBef>
              <a:buClr>
                <a:srgbClr val="FD820B"/>
              </a:buClr>
              <a:buSzPct val="150000"/>
              <a:buFont typeface="Wingdings" charset="2"/>
              <a:buAutoNum type="arabicPlain" startAt="6"/>
            </a:pPr>
            <a:r>
              <a:rPr lang="en-US" sz="1600" dirty="0">
                <a:cs typeface="Arial"/>
              </a:rPr>
              <a:t>You only need sun protection on hot, sunny days.</a:t>
            </a:r>
          </a:p>
        </p:txBody>
      </p:sp>
    </p:spTree>
    <p:extLst>
      <p:ext uri="{BB962C8B-B14F-4D97-AF65-F5344CB8AC3E}">
        <p14:creationId xmlns:p14="http://schemas.microsoft.com/office/powerpoint/2010/main" val="7635898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0" y="0"/>
            <a:ext cx="850900" cy="1676400"/>
          </a:xfrm>
          <a:prstGeom prst="rect">
            <a:avLst/>
          </a:prstGeom>
        </p:spPr>
      </p:pic>
      <p:sp>
        <p:nvSpPr>
          <p:cNvPr id="4" name="Rectangle 3"/>
          <p:cNvSpPr/>
          <p:nvPr/>
        </p:nvSpPr>
        <p:spPr>
          <a:xfrm>
            <a:off x="1016000" y="738494"/>
            <a:ext cx="6260323" cy="1043020"/>
          </a:xfrm>
          <a:prstGeom prst="rect">
            <a:avLst/>
          </a:prstGeom>
        </p:spPr>
        <p:txBody>
          <a:bodyPr wrap="square" lIns="0" tIns="0" rIns="0" bIns="0">
            <a:spAutoFit/>
          </a:bodyPr>
          <a:lstStyle/>
          <a:p>
            <a:pPr>
              <a:lnSpc>
                <a:spcPts val="4000"/>
              </a:lnSpc>
            </a:pPr>
            <a:r>
              <a:rPr lang="en-US" sz="4000" b="1" dirty="0">
                <a:latin typeface="Arial Narrow"/>
                <a:cs typeface="Arial Narrow"/>
              </a:rPr>
              <a:t>Sunscreen provides enough sun protection. </a:t>
            </a:r>
          </a:p>
        </p:txBody>
      </p:sp>
      <p:sp>
        <p:nvSpPr>
          <p:cNvPr id="5" name="Rectangle 4"/>
          <p:cNvSpPr/>
          <p:nvPr/>
        </p:nvSpPr>
        <p:spPr>
          <a:xfrm>
            <a:off x="1016001" y="2055699"/>
            <a:ext cx="6337954" cy="2482731"/>
          </a:xfrm>
          <a:prstGeom prst="rect">
            <a:avLst/>
          </a:prstGeom>
        </p:spPr>
        <p:txBody>
          <a:bodyPr wrap="square" lIns="0" tIns="0" rIns="0" bIns="0">
            <a:spAutoFit/>
          </a:bodyPr>
          <a:lstStyle/>
          <a:p>
            <a:pPr marL="360000" indent="-457200">
              <a:spcAft>
                <a:spcPts val="1600"/>
              </a:spcAft>
            </a:pPr>
            <a:r>
              <a:rPr lang="en-US" dirty="0"/>
              <a:t>•	</a:t>
            </a:r>
            <a:r>
              <a:rPr lang="en-US" dirty="0">
                <a:cs typeface="Calibri"/>
              </a:rPr>
              <a:t>Sunscreen does NOT provide enough sun protection</a:t>
            </a:r>
            <a:r>
              <a:rPr lang="en-US" dirty="0" smtClean="0"/>
              <a:t>.</a:t>
            </a:r>
            <a:endParaRPr lang="en-US" dirty="0"/>
          </a:p>
          <a:p>
            <a:pPr marL="360000" indent="-457200">
              <a:spcAft>
                <a:spcPts val="1600"/>
              </a:spcAft>
            </a:pPr>
            <a:r>
              <a:rPr lang="en-US" dirty="0"/>
              <a:t>•	</a:t>
            </a:r>
            <a:r>
              <a:rPr lang="en-US" dirty="0">
                <a:cs typeface="Calibri"/>
              </a:rPr>
              <a:t>Even sunscreen with SPF30 or higher wears off and needs to be reapplied </a:t>
            </a:r>
            <a:r>
              <a:rPr lang="en-US" dirty="0" smtClean="0">
                <a:cs typeface="Calibri"/>
              </a:rPr>
              <a:t>regularly</a:t>
            </a:r>
            <a:r>
              <a:rPr lang="en-US" dirty="0" smtClean="0"/>
              <a:t>:</a:t>
            </a:r>
            <a:endParaRPr lang="en-US" dirty="0"/>
          </a:p>
          <a:p>
            <a:pPr marL="720000" lvl="1" indent="-360000">
              <a:spcAft>
                <a:spcPts val="1600"/>
              </a:spcAft>
            </a:pPr>
            <a:r>
              <a:rPr lang="en-US" dirty="0"/>
              <a:t>-	</a:t>
            </a:r>
            <a:r>
              <a:rPr lang="en-US" dirty="0">
                <a:cs typeface="Calibri"/>
              </a:rPr>
              <a:t>particularly after swimming or excessive sweating</a:t>
            </a:r>
            <a:endParaRPr lang="en-US" dirty="0"/>
          </a:p>
          <a:p>
            <a:pPr marL="720000" lvl="1" indent="-360000">
              <a:spcAft>
                <a:spcPts val="1600"/>
              </a:spcAft>
              <a:buFontTx/>
              <a:buChar char="-"/>
            </a:pPr>
            <a:r>
              <a:rPr lang="en-US" dirty="0" smtClean="0"/>
              <a:t>at </a:t>
            </a:r>
            <a:r>
              <a:rPr lang="en-US" dirty="0"/>
              <a:t>least every 2 hours.</a:t>
            </a:r>
          </a:p>
          <a:p>
            <a:pPr marL="360000" indent="-457200">
              <a:spcAft>
                <a:spcPts val="1600"/>
              </a:spcAft>
            </a:pPr>
            <a:r>
              <a:rPr lang="en-US" dirty="0" smtClean="0">
                <a:cs typeface="Calibri"/>
              </a:rPr>
              <a:t>•	Also </a:t>
            </a:r>
            <a:r>
              <a:rPr lang="en-US" dirty="0">
                <a:cs typeface="Calibri"/>
              </a:rPr>
              <a:t>use shade and sun-savvy clothing, hats and </a:t>
            </a:r>
            <a:r>
              <a:rPr lang="en-US" dirty="0" err="1">
                <a:cs typeface="Calibri"/>
              </a:rPr>
              <a:t>sunnies</a:t>
            </a:r>
            <a:r>
              <a:rPr lang="en-US" dirty="0" smtClean="0"/>
              <a:t>.</a:t>
            </a:r>
            <a:endParaRPr lang="en-US" b="1" dirty="0">
              <a:latin typeface="Arial Narrow"/>
              <a:cs typeface="Arial Narrow"/>
            </a:endParaRPr>
          </a:p>
        </p:txBody>
      </p:sp>
      <p:pic>
        <p:nvPicPr>
          <p:cNvPr id="20" name="Picture 19"/>
          <p:cNvPicPr>
            <a:picLocks noChangeAspect="1"/>
          </p:cNvPicPr>
          <p:nvPr/>
        </p:nvPicPr>
        <p:blipFill>
          <a:blip r:embed="rId5"/>
          <a:stretch>
            <a:fillRect/>
          </a:stretch>
        </p:blipFill>
        <p:spPr>
          <a:xfrm>
            <a:off x="0" y="0"/>
            <a:ext cx="850900" cy="4000500"/>
          </a:xfrm>
          <a:prstGeom prst="rect">
            <a:avLst/>
          </a:prstGeom>
        </p:spPr>
      </p:pic>
      <p:pic>
        <p:nvPicPr>
          <p:cNvPr id="21" name="Picture 20"/>
          <p:cNvPicPr>
            <a:picLocks noChangeAspect="1"/>
          </p:cNvPicPr>
          <p:nvPr/>
        </p:nvPicPr>
        <p:blipFill>
          <a:blip r:embed="rId6"/>
          <a:stretch>
            <a:fillRect/>
          </a:stretch>
        </p:blipFill>
        <p:spPr>
          <a:xfrm>
            <a:off x="7404100" y="3162300"/>
            <a:ext cx="1739900" cy="1981200"/>
          </a:xfrm>
          <a:prstGeom prst="rect">
            <a:avLst/>
          </a:prstGeom>
        </p:spPr>
      </p:pic>
      <p:pic>
        <p:nvPicPr>
          <p:cNvPr id="22" name="Picture 21"/>
          <p:cNvPicPr>
            <a:picLocks noChangeAspect="1"/>
          </p:cNvPicPr>
          <p:nvPr/>
        </p:nvPicPr>
        <p:blipFill>
          <a:blip r:embed="rId7"/>
          <a:stretch>
            <a:fillRect/>
          </a:stretch>
        </p:blipFill>
        <p:spPr>
          <a:xfrm>
            <a:off x="7391400" y="0"/>
            <a:ext cx="1752600" cy="1739900"/>
          </a:xfrm>
          <a:prstGeom prst="rect">
            <a:avLst/>
          </a:prstGeom>
        </p:spPr>
      </p:pic>
      <p:sp>
        <p:nvSpPr>
          <p:cNvPr id="23" name="Rectangle 22"/>
          <p:cNvSpPr/>
          <p:nvPr/>
        </p:nvSpPr>
        <p:spPr>
          <a:xfrm>
            <a:off x="121921" y="905999"/>
            <a:ext cx="604520"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1</a:t>
            </a:r>
            <a:endParaRPr lang="en-US" sz="5400" b="1" dirty="0">
              <a:solidFill>
                <a:schemeClr val="bg1"/>
              </a:solidFill>
              <a:latin typeface="Arial Narrow"/>
              <a:cs typeface="Arial Narrow"/>
            </a:endParaRPr>
          </a:p>
        </p:txBody>
      </p:sp>
    </p:spTree>
    <p:extLst>
      <p:ext uri="{BB962C8B-B14F-4D97-AF65-F5344CB8AC3E}">
        <p14:creationId xmlns:p14="http://schemas.microsoft.com/office/powerpoint/2010/main" val="4244619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5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0"/>
            <a:ext cx="850900" cy="1676400"/>
          </a:xfrm>
          <a:prstGeom prst="rect">
            <a:avLst/>
          </a:prstGeom>
        </p:spPr>
      </p:pic>
      <p:sp>
        <p:nvSpPr>
          <p:cNvPr id="4" name="Rectangle 3"/>
          <p:cNvSpPr/>
          <p:nvPr/>
        </p:nvSpPr>
        <p:spPr>
          <a:xfrm>
            <a:off x="1016000" y="738494"/>
            <a:ext cx="5638305" cy="2068942"/>
          </a:xfrm>
          <a:prstGeom prst="rect">
            <a:avLst/>
          </a:prstGeom>
        </p:spPr>
        <p:txBody>
          <a:bodyPr wrap="square" lIns="0" tIns="0" rIns="0" bIns="0">
            <a:spAutoFit/>
          </a:bodyPr>
          <a:lstStyle/>
          <a:p>
            <a:pPr>
              <a:lnSpc>
                <a:spcPts val="4000"/>
              </a:lnSpc>
            </a:pPr>
            <a:r>
              <a:rPr lang="en-US" sz="4000" b="1" dirty="0">
                <a:latin typeface="Arial Narrow"/>
                <a:cs typeface="Arial Narrow"/>
              </a:rPr>
              <a:t>Skin cancer is a less serious form of cancer because it can easily be cut out. </a:t>
            </a:r>
          </a:p>
        </p:txBody>
      </p:sp>
      <p:pic>
        <p:nvPicPr>
          <p:cNvPr id="20" name="Picture 19"/>
          <p:cNvPicPr>
            <a:picLocks noChangeAspect="1"/>
          </p:cNvPicPr>
          <p:nvPr/>
        </p:nvPicPr>
        <p:blipFill>
          <a:blip r:embed="rId5"/>
          <a:stretch>
            <a:fillRect/>
          </a:stretch>
        </p:blipFill>
        <p:spPr>
          <a:xfrm>
            <a:off x="0" y="0"/>
            <a:ext cx="850900" cy="4000500"/>
          </a:xfrm>
          <a:prstGeom prst="rect">
            <a:avLst/>
          </a:prstGeom>
        </p:spPr>
      </p:pic>
      <p:pic>
        <p:nvPicPr>
          <p:cNvPr id="21" name="Picture 20"/>
          <p:cNvPicPr>
            <a:picLocks noChangeAspect="1"/>
          </p:cNvPicPr>
          <p:nvPr/>
        </p:nvPicPr>
        <p:blipFill>
          <a:blip r:embed="rId6"/>
          <a:stretch>
            <a:fillRect/>
          </a:stretch>
        </p:blipFill>
        <p:spPr>
          <a:xfrm>
            <a:off x="7404100" y="3162300"/>
            <a:ext cx="1739900" cy="1981200"/>
          </a:xfrm>
          <a:prstGeom prst="rect">
            <a:avLst/>
          </a:prstGeom>
        </p:spPr>
      </p:pic>
      <p:sp>
        <p:nvSpPr>
          <p:cNvPr id="23" name="Rectangle 22"/>
          <p:cNvSpPr/>
          <p:nvPr/>
        </p:nvSpPr>
        <p:spPr>
          <a:xfrm>
            <a:off x="121921" y="905999"/>
            <a:ext cx="604520"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2</a:t>
            </a:r>
            <a:endParaRPr lang="en-US" sz="5400" b="1" dirty="0">
              <a:solidFill>
                <a:schemeClr val="bg1"/>
              </a:solidFill>
              <a:latin typeface="Arial Narrow"/>
              <a:cs typeface="Arial Narrow"/>
            </a:endParaRPr>
          </a:p>
        </p:txBody>
      </p:sp>
      <p:sp>
        <p:nvSpPr>
          <p:cNvPr id="8" name="Rectangle 7"/>
          <p:cNvSpPr/>
          <p:nvPr/>
        </p:nvSpPr>
        <p:spPr>
          <a:xfrm>
            <a:off x="1016001" y="2979936"/>
            <a:ext cx="5908389" cy="1334104"/>
          </a:xfrm>
          <a:prstGeom prst="rect">
            <a:avLst/>
          </a:prstGeom>
        </p:spPr>
        <p:txBody>
          <a:bodyPr wrap="square" lIns="0" tIns="0" rIns="0" bIns="0">
            <a:noAutofit/>
          </a:bodyPr>
          <a:lstStyle/>
          <a:p>
            <a:pPr marL="360000" indent="-457200">
              <a:spcAft>
                <a:spcPts val="1600"/>
              </a:spcAft>
            </a:pPr>
            <a:r>
              <a:rPr lang="en-US" dirty="0"/>
              <a:t>•	Skin cancer is very serious.</a:t>
            </a:r>
          </a:p>
          <a:p>
            <a:pPr marL="360000" indent="-457200">
              <a:spcAft>
                <a:spcPts val="1600"/>
              </a:spcAft>
            </a:pPr>
            <a:r>
              <a:rPr lang="en-US" dirty="0"/>
              <a:t>•	Treatment is not always as easy as removing a mole.</a:t>
            </a:r>
          </a:p>
          <a:p>
            <a:pPr marL="360000" indent="-457200">
              <a:spcAft>
                <a:spcPts val="1600"/>
              </a:spcAft>
            </a:pPr>
            <a:r>
              <a:rPr lang="en-US" dirty="0"/>
              <a:t>•	Melanoma is the most dangerous form of skin cancer. It can travel to other parts of the body, making it difficult to treat.</a:t>
            </a:r>
          </a:p>
        </p:txBody>
      </p:sp>
      <p:pic>
        <p:nvPicPr>
          <p:cNvPr id="2" name="Picture 1"/>
          <p:cNvPicPr>
            <a:picLocks noChangeAspect="1"/>
          </p:cNvPicPr>
          <p:nvPr/>
        </p:nvPicPr>
        <p:blipFill>
          <a:blip r:embed="rId7"/>
          <a:stretch>
            <a:fillRect/>
          </a:stretch>
        </p:blipFill>
        <p:spPr>
          <a:xfrm>
            <a:off x="7391400" y="0"/>
            <a:ext cx="1752600" cy="1739900"/>
          </a:xfrm>
          <a:prstGeom prst="rect">
            <a:avLst/>
          </a:prstGeom>
        </p:spPr>
      </p:pic>
    </p:spTree>
    <p:extLst>
      <p:ext uri="{BB962C8B-B14F-4D97-AF65-F5344CB8AC3E}">
        <p14:creationId xmlns:p14="http://schemas.microsoft.com/office/powerpoint/2010/main" val="125900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850900" cy="1676400"/>
          </a:xfrm>
          <a:prstGeom prst="rect">
            <a:avLst/>
          </a:prstGeom>
        </p:spPr>
      </p:pic>
      <p:pic>
        <p:nvPicPr>
          <p:cNvPr id="3" name="Picture 2"/>
          <p:cNvPicPr>
            <a:picLocks noChangeAspect="1"/>
          </p:cNvPicPr>
          <p:nvPr/>
        </p:nvPicPr>
        <p:blipFill>
          <a:blip r:embed="rId5"/>
          <a:stretch>
            <a:fillRect/>
          </a:stretch>
        </p:blipFill>
        <p:spPr>
          <a:xfrm>
            <a:off x="0" y="0"/>
            <a:ext cx="850900" cy="3771900"/>
          </a:xfrm>
          <a:prstGeom prst="rect">
            <a:avLst/>
          </a:prstGeom>
        </p:spPr>
      </p:pic>
      <p:sp>
        <p:nvSpPr>
          <p:cNvPr id="4" name="Rectangle 3"/>
          <p:cNvSpPr/>
          <p:nvPr/>
        </p:nvSpPr>
        <p:spPr>
          <a:xfrm>
            <a:off x="1016000" y="738494"/>
            <a:ext cx="6375399" cy="1043020"/>
          </a:xfrm>
          <a:prstGeom prst="rect">
            <a:avLst/>
          </a:prstGeom>
        </p:spPr>
        <p:txBody>
          <a:bodyPr wrap="square" lIns="0" tIns="0" rIns="0" bIns="0">
            <a:spAutoFit/>
          </a:bodyPr>
          <a:lstStyle/>
          <a:p>
            <a:pPr>
              <a:lnSpc>
                <a:spcPts val="4000"/>
              </a:lnSpc>
            </a:pPr>
            <a:r>
              <a:rPr lang="en-US" sz="4000" b="1" dirty="0">
                <a:latin typeface="Arial Narrow"/>
                <a:cs typeface="Arial Narrow"/>
              </a:rPr>
              <a:t>Skin cancer affects people with all skin types. </a:t>
            </a:r>
          </a:p>
        </p:txBody>
      </p:sp>
      <p:sp>
        <p:nvSpPr>
          <p:cNvPr id="5" name="Rectangle 4"/>
          <p:cNvSpPr/>
          <p:nvPr/>
        </p:nvSpPr>
        <p:spPr>
          <a:xfrm>
            <a:off x="1016001" y="2055699"/>
            <a:ext cx="5254704" cy="1518364"/>
          </a:xfrm>
          <a:prstGeom prst="rect">
            <a:avLst/>
          </a:prstGeom>
        </p:spPr>
        <p:txBody>
          <a:bodyPr wrap="square" lIns="0" tIns="0" rIns="0" bIns="0">
            <a:spAutoFit/>
          </a:bodyPr>
          <a:lstStyle/>
          <a:p>
            <a:pPr marL="360000" indent="-457200">
              <a:spcAft>
                <a:spcPts val="1600"/>
              </a:spcAft>
            </a:pPr>
            <a:r>
              <a:rPr lang="en-US" dirty="0"/>
              <a:t>•	Skin cancer affects people with all skin types. </a:t>
            </a:r>
          </a:p>
          <a:p>
            <a:pPr marL="360000" indent="-457200">
              <a:spcAft>
                <a:spcPts val="1600"/>
              </a:spcAft>
            </a:pPr>
            <a:r>
              <a:rPr lang="en-US" dirty="0"/>
              <a:t>•	It is less common in people with darker skin, </a:t>
            </a:r>
            <a:br>
              <a:rPr lang="en-US" dirty="0"/>
            </a:br>
            <a:r>
              <a:rPr lang="en-US" dirty="0"/>
              <a:t>but it is often found at more advanced stages.</a:t>
            </a:r>
          </a:p>
          <a:p>
            <a:pPr marL="360000" indent="-457200">
              <a:spcAft>
                <a:spcPts val="1600"/>
              </a:spcAft>
            </a:pPr>
            <a:endParaRPr lang="en-US" dirty="0"/>
          </a:p>
        </p:txBody>
      </p:sp>
      <p:sp>
        <p:nvSpPr>
          <p:cNvPr id="23" name="Rectangle 22"/>
          <p:cNvSpPr/>
          <p:nvPr/>
        </p:nvSpPr>
        <p:spPr>
          <a:xfrm>
            <a:off x="121921" y="905999"/>
            <a:ext cx="604520"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3</a:t>
            </a:r>
            <a:endParaRPr lang="en-US" sz="5400" b="1" dirty="0">
              <a:solidFill>
                <a:schemeClr val="bg1"/>
              </a:solidFill>
              <a:latin typeface="Arial Narrow"/>
              <a:cs typeface="Arial Narrow"/>
            </a:endParaRPr>
          </a:p>
        </p:txBody>
      </p:sp>
      <p:pic>
        <p:nvPicPr>
          <p:cNvPr id="2" name="Picture 1"/>
          <p:cNvPicPr>
            <a:picLocks noChangeAspect="1"/>
          </p:cNvPicPr>
          <p:nvPr/>
        </p:nvPicPr>
        <p:blipFill>
          <a:blip r:embed="rId6"/>
          <a:stretch>
            <a:fillRect/>
          </a:stretch>
        </p:blipFill>
        <p:spPr>
          <a:xfrm>
            <a:off x="7124700" y="2882900"/>
            <a:ext cx="2019300" cy="2260600"/>
          </a:xfrm>
          <a:prstGeom prst="rect">
            <a:avLst/>
          </a:prstGeom>
        </p:spPr>
      </p:pic>
      <p:pic>
        <p:nvPicPr>
          <p:cNvPr id="6" name="Picture 5"/>
          <p:cNvPicPr>
            <a:picLocks noChangeAspect="1"/>
          </p:cNvPicPr>
          <p:nvPr/>
        </p:nvPicPr>
        <p:blipFill>
          <a:blip r:embed="rId7"/>
          <a:stretch>
            <a:fillRect/>
          </a:stretch>
        </p:blipFill>
        <p:spPr>
          <a:xfrm>
            <a:off x="7391400" y="0"/>
            <a:ext cx="1752600" cy="1739900"/>
          </a:xfrm>
          <a:prstGeom prst="rect">
            <a:avLst/>
          </a:prstGeom>
        </p:spPr>
      </p:pic>
    </p:spTree>
    <p:extLst>
      <p:ext uri="{BB962C8B-B14F-4D97-AF65-F5344CB8AC3E}">
        <p14:creationId xmlns:p14="http://schemas.microsoft.com/office/powerpoint/2010/main" val="59716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850900" cy="1676400"/>
          </a:xfrm>
          <a:prstGeom prst="rect">
            <a:avLst/>
          </a:prstGeom>
        </p:spPr>
      </p:pic>
      <p:pic>
        <p:nvPicPr>
          <p:cNvPr id="3" name="Picture 2"/>
          <p:cNvPicPr>
            <a:picLocks noChangeAspect="1"/>
          </p:cNvPicPr>
          <p:nvPr/>
        </p:nvPicPr>
        <p:blipFill>
          <a:blip r:embed="rId5"/>
          <a:stretch>
            <a:fillRect/>
          </a:stretch>
        </p:blipFill>
        <p:spPr>
          <a:xfrm>
            <a:off x="0" y="0"/>
            <a:ext cx="850900" cy="3771900"/>
          </a:xfrm>
          <a:prstGeom prst="rect">
            <a:avLst/>
          </a:prstGeom>
        </p:spPr>
      </p:pic>
      <p:sp>
        <p:nvSpPr>
          <p:cNvPr id="4" name="Rectangle 3"/>
          <p:cNvSpPr/>
          <p:nvPr/>
        </p:nvSpPr>
        <p:spPr>
          <a:xfrm>
            <a:off x="1016001" y="738494"/>
            <a:ext cx="5962272" cy="1043020"/>
          </a:xfrm>
          <a:prstGeom prst="rect">
            <a:avLst/>
          </a:prstGeom>
        </p:spPr>
        <p:txBody>
          <a:bodyPr wrap="square" lIns="0" tIns="0" rIns="0" bIns="0">
            <a:spAutoFit/>
          </a:bodyPr>
          <a:lstStyle/>
          <a:p>
            <a:pPr>
              <a:lnSpc>
                <a:spcPts val="4000"/>
              </a:lnSpc>
            </a:pPr>
            <a:r>
              <a:rPr lang="en-US" sz="4000" b="1" dirty="0">
                <a:latin typeface="Arial Narrow"/>
                <a:cs typeface="Arial Narrow"/>
              </a:rPr>
              <a:t>Skin cancer happens to young people. </a:t>
            </a:r>
          </a:p>
        </p:txBody>
      </p:sp>
      <p:sp>
        <p:nvSpPr>
          <p:cNvPr id="5" name="Rectangle 4"/>
          <p:cNvSpPr/>
          <p:nvPr/>
        </p:nvSpPr>
        <p:spPr>
          <a:xfrm>
            <a:off x="1016001" y="2055699"/>
            <a:ext cx="5782321" cy="1795363"/>
          </a:xfrm>
          <a:prstGeom prst="rect">
            <a:avLst/>
          </a:prstGeom>
        </p:spPr>
        <p:txBody>
          <a:bodyPr wrap="square" lIns="0" tIns="0" rIns="0" bIns="0">
            <a:spAutoFit/>
          </a:bodyPr>
          <a:lstStyle/>
          <a:p>
            <a:pPr marL="360000" indent="-457200">
              <a:spcAft>
                <a:spcPts val="1600"/>
              </a:spcAft>
            </a:pPr>
            <a:r>
              <a:rPr lang="en-US" dirty="0"/>
              <a:t>•	Melanoma is the most common cancer in young Australians (15–39 year-olds).</a:t>
            </a:r>
          </a:p>
          <a:p>
            <a:pPr marL="360000" indent="-457200">
              <a:spcAft>
                <a:spcPts val="1600"/>
              </a:spcAft>
            </a:pPr>
            <a:r>
              <a:rPr lang="en-US" dirty="0"/>
              <a:t>•	Skin cancer makes up 20% of all their cancer cases. </a:t>
            </a:r>
          </a:p>
          <a:p>
            <a:pPr marL="360000" indent="-457200">
              <a:spcAft>
                <a:spcPts val="1600"/>
              </a:spcAft>
            </a:pPr>
            <a:r>
              <a:rPr lang="en-US" dirty="0"/>
              <a:t>•	Melanoma kills more young Australians </a:t>
            </a:r>
            <a:r>
              <a:rPr lang="en-US" dirty="0" smtClean="0"/>
              <a:t/>
            </a:r>
            <a:br>
              <a:rPr lang="en-US" dirty="0" smtClean="0"/>
            </a:br>
            <a:r>
              <a:rPr lang="en-US" dirty="0" smtClean="0"/>
              <a:t>(</a:t>
            </a:r>
            <a:r>
              <a:rPr lang="en-US" dirty="0"/>
              <a:t>20–39 year-olds) than any other single cancer.</a:t>
            </a:r>
          </a:p>
        </p:txBody>
      </p:sp>
      <p:sp>
        <p:nvSpPr>
          <p:cNvPr id="23" name="Rectangle 22"/>
          <p:cNvSpPr/>
          <p:nvPr/>
        </p:nvSpPr>
        <p:spPr>
          <a:xfrm>
            <a:off x="121921" y="905999"/>
            <a:ext cx="604520"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4</a:t>
            </a:r>
            <a:endParaRPr lang="en-US" sz="5400" b="1" dirty="0">
              <a:solidFill>
                <a:schemeClr val="bg1"/>
              </a:solidFill>
              <a:latin typeface="Arial Narrow"/>
              <a:cs typeface="Arial Narrow"/>
            </a:endParaRPr>
          </a:p>
        </p:txBody>
      </p:sp>
      <p:pic>
        <p:nvPicPr>
          <p:cNvPr id="2" name="Picture 1"/>
          <p:cNvPicPr>
            <a:picLocks noChangeAspect="1"/>
          </p:cNvPicPr>
          <p:nvPr/>
        </p:nvPicPr>
        <p:blipFill>
          <a:blip r:embed="rId6"/>
          <a:stretch>
            <a:fillRect/>
          </a:stretch>
        </p:blipFill>
        <p:spPr>
          <a:xfrm>
            <a:off x="7124700" y="2882900"/>
            <a:ext cx="2019300" cy="2260600"/>
          </a:xfrm>
          <a:prstGeom prst="rect">
            <a:avLst/>
          </a:prstGeom>
        </p:spPr>
      </p:pic>
      <p:pic>
        <p:nvPicPr>
          <p:cNvPr id="7" name="Picture 6"/>
          <p:cNvPicPr>
            <a:picLocks noChangeAspect="1"/>
          </p:cNvPicPr>
          <p:nvPr/>
        </p:nvPicPr>
        <p:blipFill>
          <a:blip r:embed="rId7"/>
          <a:stretch>
            <a:fillRect/>
          </a:stretch>
        </p:blipFill>
        <p:spPr>
          <a:xfrm>
            <a:off x="7391400" y="0"/>
            <a:ext cx="1752600" cy="1739900"/>
          </a:xfrm>
          <a:prstGeom prst="rect">
            <a:avLst/>
          </a:prstGeom>
        </p:spPr>
      </p:pic>
    </p:spTree>
    <p:extLst>
      <p:ext uri="{BB962C8B-B14F-4D97-AF65-F5344CB8AC3E}">
        <p14:creationId xmlns:p14="http://schemas.microsoft.com/office/powerpoint/2010/main" val="2014704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0"/>
            <a:ext cx="850900" cy="1676400"/>
          </a:xfrm>
          <a:prstGeom prst="rect">
            <a:avLst/>
          </a:prstGeom>
        </p:spPr>
      </p:pic>
      <p:pic>
        <p:nvPicPr>
          <p:cNvPr id="9" name="Picture 8"/>
          <p:cNvPicPr>
            <a:picLocks noChangeAspect="1"/>
          </p:cNvPicPr>
          <p:nvPr/>
        </p:nvPicPr>
        <p:blipFill>
          <a:blip r:embed="rId5"/>
          <a:stretch>
            <a:fillRect/>
          </a:stretch>
        </p:blipFill>
        <p:spPr>
          <a:xfrm>
            <a:off x="0" y="0"/>
            <a:ext cx="850900" cy="5029200"/>
          </a:xfrm>
          <a:prstGeom prst="rect">
            <a:avLst/>
          </a:prstGeom>
        </p:spPr>
      </p:pic>
      <p:sp>
        <p:nvSpPr>
          <p:cNvPr id="4" name="Rectangle 3"/>
          <p:cNvSpPr/>
          <p:nvPr/>
        </p:nvSpPr>
        <p:spPr>
          <a:xfrm>
            <a:off x="1016001" y="738494"/>
            <a:ext cx="5916917" cy="1043020"/>
          </a:xfrm>
          <a:prstGeom prst="rect">
            <a:avLst/>
          </a:prstGeom>
        </p:spPr>
        <p:txBody>
          <a:bodyPr wrap="square" lIns="0" tIns="0" rIns="0" bIns="0">
            <a:spAutoFit/>
          </a:bodyPr>
          <a:lstStyle/>
          <a:p>
            <a:pPr>
              <a:lnSpc>
                <a:spcPts val="4000"/>
              </a:lnSpc>
            </a:pPr>
            <a:r>
              <a:rPr lang="en-US" sz="4000" b="1" dirty="0">
                <a:latin typeface="Arial Narrow"/>
                <a:cs typeface="Arial Narrow"/>
              </a:rPr>
              <a:t>Skin cancer is caused by sunburn. </a:t>
            </a:r>
          </a:p>
        </p:txBody>
      </p:sp>
      <p:sp>
        <p:nvSpPr>
          <p:cNvPr id="5" name="Rectangle 4"/>
          <p:cNvSpPr/>
          <p:nvPr/>
        </p:nvSpPr>
        <p:spPr>
          <a:xfrm>
            <a:off x="1016002" y="2055699"/>
            <a:ext cx="5315402" cy="2349361"/>
          </a:xfrm>
          <a:prstGeom prst="rect">
            <a:avLst/>
          </a:prstGeom>
        </p:spPr>
        <p:txBody>
          <a:bodyPr wrap="square" lIns="0" tIns="0" rIns="0" bIns="0">
            <a:spAutoFit/>
          </a:bodyPr>
          <a:lstStyle/>
          <a:p>
            <a:pPr marL="360000" indent="-457200">
              <a:spcAft>
                <a:spcPts val="1600"/>
              </a:spcAft>
            </a:pPr>
            <a:r>
              <a:rPr lang="en-US" dirty="0"/>
              <a:t>•	Sunburn causes 95% of melanomas</a:t>
            </a:r>
            <a:r>
              <a:rPr lang="en-AU" dirty="0" smtClean="0"/>
              <a:t>—the </a:t>
            </a:r>
            <a:r>
              <a:rPr lang="en-AU" dirty="0"/>
              <a:t>cell damage is severe when the skin is burnt.</a:t>
            </a:r>
            <a:endParaRPr lang="en-US" dirty="0"/>
          </a:p>
          <a:p>
            <a:pPr marL="360000" indent="-457200">
              <a:spcAft>
                <a:spcPts val="1600"/>
              </a:spcAft>
            </a:pPr>
            <a:r>
              <a:rPr lang="en-US" dirty="0"/>
              <a:t>•	Sun exposure that does not result in burning  can still damage skin cells and increase risk of skin cancer. Regular exposure to UVR year after year can cause skin cancer. </a:t>
            </a:r>
          </a:p>
          <a:p>
            <a:pPr marL="360000" indent="-457200">
              <a:spcAft>
                <a:spcPts val="1600"/>
              </a:spcAft>
            </a:pPr>
            <a:r>
              <a:rPr lang="en-US" dirty="0"/>
              <a:t>•	Even short sun exposure adds up over time. </a:t>
            </a:r>
          </a:p>
        </p:txBody>
      </p:sp>
      <p:sp>
        <p:nvSpPr>
          <p:cNvPr id="23" name="Rectangle 22"/>
          <p:cNvSpPr/>
          <p:nvPr/>
        </p:nvSpPr>
        <p:spPr>
          <a:xfrm>
            <a:off x="121921" y="905999"/>
            <a:ext cx="604520"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5</a:t>
            </a:r>
            <a:endParaRPr lang="en-US" sz="5400" b="1" dirty="0">
              <a:solidFill>
                <a:schemeClr val="bg1"/>
              </a:solidFill>
              <a:latin typeface="Arial Narrow"/>
              <a:cs typeface="Arial Narrow"/>
            </a:endParaRPr>
          </a:p>
        </p:txBody>
      </p:sp>
      <p:pic>
        <p:nvPicPr>
          <p:cNvPr id="6" name="Picture 5"/>
          <p:cNvPicPr>
            <a:picLocks noChangeAspect="1"/>
          </p:cNvPicPr>
          <p:nvPr/>
        </p:nvPicPr>
        <p:blipFill>
          <a:blip r:embed="rId6"/>
          <a:stretch>
            <a:fillRect/>
          </a:stretch>
        </p:blipFill>
        <p:spPr>
          <a:xfrm>
            <a:off x="7391400" y="0"/>
            <a:ext cx="1752600" cy="1739900"/>
          </a:xfrm>
          <a:prstGeom prst="rect">
            <a:avLst/>
          </a:prstGeom>
        </p:spPr>
      </p:pic>
      <p:pic>
        <p:nvPicPr>
          <p:cNvPr id="8" name="Picture 7"/>
          <p:cNvPicPr>
            <a:picLocks noChangeAspect="1"/>
          </p:cNvPicPr>
          <p:nvPr/>
        </p:nvPicPr>
        <p:blipFill>
          <a:blip r:embed="rId7"/>
          <a:stretch>
            <a:fillRect/>
          </a:stretch>
        </p:blipFill>
        <p:spPr>
          <a:xfrm>
            <a:off x="7200900" y="3086100"/>
            <a:ext cx="1943100" cy="2057400"/>
          </a:xfrm>
          <a:prstGeom prst="rect">
            <a:avLst/>
          </a:prstGeom>
        </p:spPr>
      </p:pic>
    </p:spTree>
    <p:extLst>
      <p:ext uri="{BB962C8B-B14F-4D97-AF65-F5344CB8AC3E}">
        <p14:creationId xmlns:p14="http://schemas.microsoft.com/office/powerpoint/2010/main" val="910666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850900" cy="1676400"/>
          </a:xfrm>
          <a:prstGeom prst="rect">
            <a:avLst/>
          </a:prstGeom>
        </p:spPr>
      </p:pic>
      <p:sp>
        <p:nvSpPr>
          <p:cNvPr id="4" name="Rectangle 3"/>
          <p:cNvSpPr/>
          <p:nvPr/>
        </p:nvSpPr>
        <p:spPr>
          <a:xfrm>
            <a:off x="1016000" y="738494"/>
            <a:ext cx="6040119" cy="1043020"/>
          </a:xfrm>
          <a:prstGeom prst="rect">
            <a:avLst/>
          </a:prstGeom>
        </p:spPr>
        <p:txBody>
          <a:bodyPr wrap="square" lIns="0" tIns="0" rIns="0" bIns="0">
            <a:spAutoFit/>
          </a:bodyPr>
          <a:lstStyle/>
          <a:p>
            <a:pPr>
              <a:lnSpc>
                <a:spcPts val="4000"/>
              </a:lnSpc>
            </a:pPr>
            <a:r>
              <a:rPr lang="en-US" sz="4000" b="1" dirty="0">
                <a:latin typeface="Arial Narrow"/>
                <a:cs typeface="Arial Narrow"/>
              </a:rPr>
              <a:t>You only need sun protection</a:t>
            </a:r>
            <a:r>
              <a:rPr lang="en-US" sz="4000" b="1" dirty="0" smtClean="0">
                <a:latin typeface="Arial Narrow"/>
                <a:cs typeface="Arial Narrow"/>
              </a:rPr>
              <a:t> between 10am and 2pm. </a:t>
            </a:r>
            <a:endParaRPr lang="en-US" sz="4000" b="1" dirty="0">
              <a:latin typeface="Arial Narrow"/>
              <a:cs typeface="Arial Narrow"/>
            </a:endParaRPr>
          </a:p>
        </p:txBody>
      </p:sp>
      <p:pic>
        <p:nvPicPr>
          <p:cNvPr id="20" name="Picture 19"/>
          <p:cNvPicPr>
            <a:picLocks noChangeAspect="1"/>
          </p:cNvPicPr>
          <p:nvPr/>
        </p:nvPicPr>
        <p:blipFill>
          <a:blip r:embed="rId5"/>
          <a:stretch>
            <a:fillRect/>
          </a:stretch>
        </p:blipFill>
        <p:spPr>
          <a:xfrm>
            <a:off x="0" y="0"/>
            <a:ext cx="850900" cy="4000500"/>
          </a:xfrm>
          <a:prstGeom prst="rect">
            <a:avLst/>
          </a:prstGeom>
        </p:spPr>
      </p:pic>
      <p:pic>
        <p:nvPicPr>
          <p:cNvPr id="21" name="Picture 20"/>
          <p:cNvPicPr>
            <a:picLocks noChangeAspect="1"/>
          </p:cNvPicPr>
          <p:nvPr/>
        </p:nvPicPr>
        <p:blipFill>
          <a:blip r:embed="rId6"/>
          <a:stretch>
            <a:fillRect/>
          </a:stretch>
        </p:blipFill>
        <p:spPr>
          <a:xfrm>
            <a:off x="7404100" y="3162300"/>
            <a:ext cx="1739900" cy="1981200"/>
          </a:xfrm>
          <a:prstGeom prst="rect">
            <a:avLst/>
          </a:prstGeom>
        </p:spPr>
      </p:pic>
      <p:sp>
        <p:nvSpPr>
          <p:cNvPr id="23" name="Rectangle 22"/>
          <p:cNvSpPr/>
          <p:nvPr/>
        </p:nvSpPr>
        <p:spPr>
          <a:xfrm>
            <a:off x="121921" y="905999"/>
            <a:ext cx="604520" cy="715581"/>
          </a:xfrm>
          <a:prstGeom prst="rect">
            <a:avLst/>
          </a:prstGeom>
        </p:spPr>
        <p:txBody>
          <a:bodyPr wrap="square" lIns="0" tIns="0" rIns="0" bIns="0">
            <a:spAutoFit/>
          </a:bodyPr>
          <a:lstStyle/>
          <a:p>
            <a:pPr algn="ctr">
              <a:lnSpc>
                <a:spcPts val="5400"/>
              </a:lnSpc>
            </a:pPr>
            <a:r>
              <a:rPr lang="en-US" sz="5400" b="1" dirty="0" smtClean="0">
                <a:solidFill>
                  <a:schemeClr val="bg1"/>
                </a:solidFill>
                <a:latin typeface="Arial Narrow"/>
                <a:cs typeface="Arial Narrow"/>
              </a:rPr>
              <a:t>6</a:t>
            </a:r>
            <a:endParaRPr lang="en-US" sz="5400" b="1" dirty="0">
              <a:solidFill>
                <a:schemeClr val="bg1"/>
              </a:solidFill>
              <a:latin typeface="Arial Narrow"/>
              <a:cs typeface="Arial Narrow"/>
            </a:endParaRPr>
          </a:p>
        </p:txBody>
      </p:sp>
      <p:sp>
        <p:nvSpPr>
          <p:cNvPr id="8" name="Rectangle 7"/>
          <p:cNvSpPr/>
          <p:nvPr/>
        </p:nvSpPr>
        <p:spPr>
          <a:xfrm>
            <a:off x="1016000" y="2480160"/>
            <a:ext cx="5436803" cy="2631440"/>
          </a:xfrm>
          <a:prstGeom prst="rect">
            <a:avLst/>
          </a:prstGeom>
        </p:spPr>
        <p:txBody>
          <a:bodyPr wrap="square" lIns="0" tIns="0" rIns="0" bIns="0">
            <a:noAutofit/>
          </a:bodyPr>
          <a:lstStyle/>
          <a:p>
            <a:pPr marL="360000" indent="-457200">
              <a:spcAft>
                <a:spcPts val="1600"/>
              </a:spcAft>
            </a:pPr>
            <a:r>
              <a:rPr lang="en-US" dirty="0"/>
              <a:t>•	If the UVI is 3 or above, protect your skin regardless of the time of day. </a:t>
            </a:r>
          </a:p>
          <a:p>
            <a:pPr marL="360000" indent="-457200">
              <a:spcAft>
                <a:spcPts val="1600"/>
              </a:spcAft>
            </a:pPr>
            <a:r>
              <a:rPr lang="en-US" dirty="0"/>
              <a:t>•	In some parts of Australia, UVR can reach harmful levels as early as 7am.</a:t>
            </a:r>
          </a:p>
          <a:p>
            <a:pPr marL="358775" indent="-358775">
              <a:spcAft>
                <a:spcPts val="1600"/>
              </a:spcAft>
              <a:buFont typeface="Arial"/>
              <a:buChar char="•"/>
            </a:pPr>
            <a:r>
              <a:rPr lang="en-US" dirty="0"/>
              <a:t>Damaged skin becomes wrinkled, harsh and, if skin cancers have to be cut out, disfigured. </a:t>
            </a:r>
          </a:p>
        </p:txBody>
      </p:sp>
      <p:pic>
        <p:nvPicPr>
          <p:cNvPr id="11" name="Picture 10"/>
          <p:cNvPicPr>
            <a:picLocks noChangeAspect="1"/>
          </p:cNvPicPr>
          <p:nvPr/>
        </p:nvPicPr>
        <p:blipFill>
          <a:blip r:embed="rId7"/>
          <a:stretch>
            <a:fillRect/>
          </a:stretch>
        </p:blipFill>
        <p:spPr>
          <a:xfrm>
            <a:off x="7404100" y="0"/>
            <a:ext cx="1752600" cy="1739900"/>
          </a:xfrm>
          <a:prstGeom prst="rect">
            <a:avLst/>
          </a:prstGeom>
        </p:spPr>
      </p:pic>
    </p:spTree>
    <p:extLst>
      <p:ext uri="{BB962C8B-B14F-4D97-AF65-F5344CB8AC3E}">
        <p14:creationId xmlns:p14="http://schemas.microsoft.com/office/powerpoint/2010/main" val="2787996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2637</TotalTime>
  <Words>2092</Words>
  <Application>Microsoft Macintosh PowerPoint</Application>
  <PresentationFormat>On-screen Show (16:9)</PresentationFormat>
  <Paragraphs>210</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Zoux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Plant</dc:creator>
  <cp:lastModifiedBy>John Plant</cp:lastModifiedBy>
  <cp:revision>22</cp:revision>
  <cp:lastPrinted>2019-01-01T05:12:41Z</cp:lastPrinted>
  <dcterms:created xsi:type="dcterms:W3CDTF">2018-12-31T02:41:59Z</dcterms:created>
  <dcterms:modified xsi:type="dcterms:W3CDTF">2019-01-21T10:32:27Z</dcterms:modified>
</cp:coreProperties>
</file>